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620" r:id="rId3"/>
    <p:sldId id="259" r:id="rId4"/>
    <p:sldId id="588" r:id="rId5"/>
    <p:sldId id="529" r:id="rId6"/>
    <p:sldId id="531" r:id="rId7"/>
    <p:sldId id="536" r:id="rId8"/>
    <p:sldId id="532" r:id="rId9"/>
    <p:sldId id="631" r:id="rId10"/>
    <p:sldId id="632" r:id="rId11"/>
    <p:sldId id="629" r:id="rId12"/>
    <p:sldId id="630" r:id="rId13"/>
    <p:sldId id="566" r:id="rId14"/>
    <p:sldId id="628" r:id="rId15"/>
    <p:sldId id="615" r:id="rId16"/>
    <p:sldId id="616" r:id="rId17"/>
    <p:sldId id="557" r:id="rId18"/>
    <p:sldId id="340" r:id="rId19"/>
    <p:sldId id="625" r:id="rId20"/>
    <p:sldId id="626" r:id="rId21"/>
    <p:sldId id="627" r:id="rId22"/>
  </p:sldIdLst>
  <p:sldSz cx="9144000" cy="6858000" type="screen4x3"/>
  <p:notesSz cx="6858000" cy="9144000"/>
  <p:embeddedFontLst>
    <p:embeddedFont>
      <p:font typeface="黑体" panose="02010609060101010101" pitchFamily="49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 Unicode MS" panose="020B0604020202020204" pitchFamily="34" charset="-122"/>
      <p:regular r:id="rId29"/>
    </p:embeddedFont>
    <p:embeddedFont>
      <p:font typeface="Wingdings 2" panose="05020102010507070707" pitchFamily="18" charset="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8861A5"/>
    <a:srgbClr val="4769F7"/>
    <a:srgbClr val="4F6FF7"/>
    <a:srgbClr val="3C5FF6"/>
    <a:srgbClr val="4B6CF7"/>
    <a:srgbClr val="627FF8"/>
    <a:srgbClr val="EECF12"/>
    <a:srgbClr val="ECC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63" autoAdjust="0"/>
    <p:restoredTop sz="90462" autoAdjust="0"/>
  </p:normalViewPr>
  <p:slideViewPr>
    <p:cSldViewPr>
      <p:cViewPr varScale="1">
        <p:scale>
          <a:sx n="144" d="100"/>
          <a:sy n="144" d="100"/>
        </p:scale>
        <p:origin x="125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26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1EEC9-6E73-4334-9C7F-4BCED1E187BF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AA21F-D66A-4868-9CBD-6304A46A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各位老师好，我叫林金泰，下面由我来汇报一下工作。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9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我的报告主要分为三个部分。</a:t>
            </a:r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93E0C9-885E-402C-A987-6C32EEEABAA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11520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接下来我重点介绍一下代表性成果。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1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0" dirty="0" smtClean="0">
                <a:ea typeface="黑体" panose="02010609060101010101" pitchFamily="49" charset="-122"/>
              </a:rPr>
              <a:t>注：第一学年免教学任务，但这里的年均统计按</a:t>
            </a:r>
            <a:r>
              <a:rPr lang="en-US" sz="1200" kern="0" dirty="0" smtClean="0">
                <a:ea typeface="黑体" panose="02010609060101010101" pitchFamily="49" charset="-122"/>
              </a:rPr>
              <a:t>5</a:t>
            </a:r>
            <a:r>
              <a:rPr lang="zh-CN" altLang="en-US" sz="1200" kern="0" dirty="0" smtClean="0">
                <a:ea typeface="黑体" panose="02010609060101010101" pitchFamily="49" charset="-122"/>
              </a:rPr>
              <a:t>学年计算；课程和学时统计数据不含综合指导课</a:t>
            </a:r>
            <a:endParaRPr lang="en-US" sz="1200" kern="100" dirty="0" smtClean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4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0" dirty="0" smtClean="0">
                <a:ea typeface="黑体" panose="02010609060101010101" pitchFamily="49" charset="-122"/>
              </a:rPr>
              <a:t>注：第一学年免教学任务，但这里的年均统计按</a:t>
            </a:r>
            <a:r>
              <a:rPr lang="en-US" sz="1200" kern="0" dirty="0" smtClean="0">
                <a:ea typeface="黑体" panose="02010609060101010101" pitchFamily="49" charset="-122"/>
              </a:rPr>
              <a:t>5</a:t>
            </a:r>
            <a:r>
              <a:rPr lang="zh-CN" altLang="en-US" sz="1200" kern="0" dirty="0" smtClean="0">
                <a:ea typeface="黑体" panose="02010609060101010101" pitchFamily="49" charset="-122"/>
              </a:rPr>
              <a:t>学年计算；课程和学时统计数据不含综合指导课</a:t>
            </a:r>
            <a:endParaRPr lang="en-US" sz="1200" kern="100" dirty="0" smtClean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3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 smtClean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5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D86F-8211-441F-BBE8-CB0FCAB3B95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209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064"/>
          </a:xfrm>
          <a:noFill/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2000" y="6356350"/>
            <a:ext cx="2133600" cy="365125"/>
          </a:xfrm>
        </p:spPr>
        <p:txBody>
          <a:bodyPr/>
          <a:lstStyle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1513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lvl="4"/>
            <a:r>
              <a:rPr lang="en-US" altLang="zh-CN" dirty="0" err="1" smtClean="0"/>
              <a:t>abcdefg</a:t>
            </a:r>
            <a:endParaRPr lang="zh-CN" altLang="en-US" dirty="0"/>
          </a:p>
        </p:txBody>
      </p:sp>
      <p:sp>
        <p:nvSpPr>
          <p:cNvPr id="9" name="标题占位符 1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rgbClr val="0000FF"/>
                </a:solidFill>
                <a:effectLst/>
              </a:defRPr>
            </a:lvl1pPr>
          </a:lstStyle>
          <a:p>
            <a:pPr>
              <a:defRPr/>
            </a:pPr>
            <a:endParaRPr lang="en-US" altLang="zh-CN" sz="28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黑体" pitchFamily="49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577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98" y="116632"/>
            <a:ext cx="914400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32CD86F-8211-441F-BBE8-CB0FCAB3B95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61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黑体" pitchFamily="49" charset="-122"/>
          <a:ea typeface="黑体" pitchFamily="49" charset="-122"/>
          <a:cs typeface="+mj-cs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70025"/>
          </a:xfrm>
          <a:noFill/>
        </p:spPr>
        <p:txBody>
          <a:bodyPr/>
          <a:lstStyle/>
          <a:p>
            <a:pPr eaLnBrk="1" hangingPunct="1"/>
            <a:r>
              <a:rPr lang="zh-CN" altLang="en-US" sz="3200" b="1" dirty="0" smtClean="0">
                <a:solidFill>
                  <a:schemeClr val="tx1"/>
                </a:solidFill>
                <a:effectLst/>
                <a:latin typeface="+mn-lt"/>
              </a:rPr>
              <a:t>教研系列职位申请答辩</a:t>
            </a:r>
            <a:endParaRPr lang="zh-CN" altLang="en-US" sz="3200" b="1" dirty="0" smtClean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888504"/>
          </a:xfrm>
        </p:spPr>
        <p:txBody>
          <a:bodyPr/>
          <a:lstStyle/>
          <a:p>
            <a:pPr eaLnBrk="1" hangingPunct="1"/>
            <a:r>
              <a:rPr lang="zh-CN" altLang="en-US" sz="4000" b="1" dirty="0" smtClean="0">
                <a:solidFill>
                  <a:srgbClr val="000099"/>
                </a:solidFill>
              </a:rPr>
              <a:t>单位</a:t>
            </a:r>
            <a:endParaRPr lang="en-US" altLang="zh-CN" sz="4000" b="1" dirty="0" smtClean="0">
              <a:solidFill>
                <a:srgbClr val="000099"/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684213" y="181451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/>
            <a:r>
              <a:rPr lang="zh-CN" altLang="en-US" sz="4400" b="1" dirty="0" smtClean="0">
                <a:solidFill>
                  <a:srgbClr val="C00000"/>
                </a:solidFill>
              </a:rPr>
              <a:t>姓名</a:t>
            </a:r>
            <a:endParaRPr lang="zh-CN" alt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D86F-8211-441F-BBE8-CB0FCAB3B95F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314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评价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10</a:t>
            </a:fld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1043608" y="1556792"/>
            <a:ext cx="741682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申请人的工作得到了同行的高度评价和认可，比如：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altLang="zh-CN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院士指出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: …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。</a:t>
            </a:r>
            <a:endParaRPr lang="fi-FI" altLang="zh-CN" sz="1400" dirty="0"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教授在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论文中（或其他可证实的来源）高度评价我们的工作：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…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 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教授采用我们的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方案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…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585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xxx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9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评价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3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3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xxx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6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3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评价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3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5400" dirty="0" smtClean="0">
                <a:effectLst/>
              </a:rPr>
              <a:t>奖励</a:t>
            </a:r>
            <a:r>
              <a:rPr lang="zh-CN" altLang="en-US" sz="5400" dirty="0" smtClean="0">
                <a:effectLst/>
              </a:rPr>
              <a:t>和荣誉</a:t>
            </a:r>
            <a:endParaRPr lang="zh-CN" altLang="en-US" sz="5400" dirty="0">
              <a:effectLst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40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4000" dirty="0" smtClean="0">
                <a:effectLst/>
                <a:latin typeface="+mn-lt"/>
              </a:rPr>
              <a:t>国内外会议邀请</a:t>
            </a:r>
            <a:r>
              <a:rPr lang="zh-CN" altLang="en-US" sz="4000" dirty="0" smtClean="0">
                <a:effectLst/>
                <a:latin typeface="+mn-lt"/>
              </a:rPr>
              <a:t>报告</a:t>
            </a:r>
            <a:endParaRPr lang="en-US" sz="4000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057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</a:rPr>
              <a:t>主要学术兼职</a:t>
            </a:r>
            <a:endParaRPr lang="zh-CN" altLang="en-US" sz="4400" dirty="0">
              <a:effectLst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399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</a:rPr>
              <a:t>项目和论文</a:t>
            </a:r>
            <a:r>
              <a:rPr lang="zh-CN" altLang="en-US" sz="4400" dirty="0" smtClean="0">
                <a:effectLst/>
              </a:rPr>
              <a:t>评审</a:t>
            </a:r>
            <a:endParaRPr lang="zh-CN" altLang="en-US" sz="4400" dirty="0">
              <a:effectLst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50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</a:rPr>
              <a:t>教学经历</a:t>
            </a:r>
            <a:endParaRPr lang="zh-CN" altLang="en-US" sz="4400" dirty="0">
              <a:effectLst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09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5400" b="1" dirty="0" smtClean="0">
                <a:effectLst/>
              </a:rPr>
              <a:t>报告提纲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042988" y="1916113"/>
            <a:ext cx="7058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0850" indent="-45085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zh-CN" altLang="en-US" sz="4000" b="1" dirty="0" smtClean="0">
                <a:solidFill>
                  <a:srgbClr val="000099"/>
                </a:solidFill>
              </a:rPr>
              <a:t>简历</a:t>
            </a:r>
            <a:endParaRPr lang="en-US" altLang="zh-CN" sz="4000" b="1" dirty="0">
              <a:solidFill>
                <a:srgbClr val="000099"/>
              </a:solidFill>
            </a:endParaRPr>
          </a:p>
          <a:p>
            <a:pPr eaLnBrk="1" hangingPunct="1"/>
            <a:endParaRPr lang="en-US" altLang="zh-CN" sz="4000" b="1" dirty="0">
              <a:solidFill>
                <a:srgbClr val="000099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zh-CN" altLang="en-US" sz="4000" b="1" dirty="0" smtClean="0">
                <a:solidFill>
                  <a:srgbClr val="000099"/>
                </a:solidFill>
              </a:rPr>
              <a:t>科研教学成果</a:t>
            </a:r>
            <a:endParaRPr lang="en-US" altLang="zh-CN" sz="4000" b="1" dirty="0">
              <a:solidFill>
                <a:srgbClr val="000099"/>
              </a:solidFill>
            </a:endParaRPr>
          </a:p>
          <a:p>
            <a:pPr eaLnBrk="1" hangingPunct="1"/>
            <a:endParaRPr lang="en-US" altLang="zh-CN" sz="4000" b="1" dirty="0">
              <a:solidFill>
                <a:srgbClr val="000099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zh-CN" altLang="en-US" sz="4000" b="1" dirty="0" smtClean="0">
                <a:solidFill>
                  <a:srgbClr val="000099"/>
                </a:solidFill>
              </a:rPr>
              <a:t>未来科研教学计划</a:t>
            </a:r>
            <a:endParaRPr lang="zh-CN" altLang="en-US" sz="4000" b="1" dirty="0">
              <a:solidFill>
                <a:srgbClr val="000099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92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</a:rPr>
              <a:t>未来科研计划</a:t>
            </a:r>
            <a:endParaRPr lang="zh-CN" altLang="en-US" sz="4400" dirty="0">
              <a:effectLst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890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</a:rPr>
              <a:t>未来教学计划</a:t>
            </a:r>
            <a:endParaRPr lang="zh-CN" altLang="en-US" sz="4400" dirty="0">
              <a:effectLst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21</a:t>
            </a:fld>
            <a:endParaRPr lang="zh-CN" alt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15616" y="1268760"/>
            <a:ext cx="7109139" cy="42412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endParaRPr lang="en-US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 marL="0" indent="0">
              <a:buNone/>
              <a:defRPr/>
            </a:pP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申请人能够讲授关于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xx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专业的一系列课程，比如，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本科生课程</a:t>
            </a:r>
            <a:r>
              <a:rPr lang="zh-CN" altLang="en-US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：</a:t>
            </a:r>
            <a:r>
              <a:rPr lang="en-US" altLang="zh-CN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xx</a:t>
            </a:r>
            <a:endParaRPr lang="en-US" altLang="zh-CN" sz="20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endParaRPr lang="en-US" altLang="zh-CN" sz="20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研究生课程</a:t>
            </a:r>
            <a:r>
              <a:rPr lang="en-US" altLang="zh-CN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: </a:t>
            </a:r>
            <a:r>
              <a:rPr lang="en-US" altLang="zh-CN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xx</a:t>
            </a:r>
            <a:endParaRPr lang="en-US" altLang="zh-CN" sz="20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endParaRPr lang="en-US" altLang="zh-CN" sz="20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r>
              <a:rPr lang="en-US" altLang="zh-CN" sz="20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研究生课程</a:t>
            </a:r>
            <a:r>
              <a:rPr lang="zh-CN" altLang="en-US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：</a:t>
            </a:r>
            <a:r>
              <a:rPr lang="en-US" altLang="zh-CN" sz="2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xx</a:t>
            </a:r>
            <a:endParaRPr lang="en-US" altLang="zh-CN" sz="20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191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5400" dirty="0" smtClean="0">
                <a:effectLst/>
              </a:rPr>
              <a:t>简历</a:t>
            </a:r>
            <a:endParaRPr lang="zh-CN" altLang="en-US" sz="5400" dirty="0">
              <a:effectLst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11760" y="1772816"/>
            <a:ext cx="6480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1">
              <a:lnSpc>
                <a:spcPct val="200000"/>
              </a:lnSpc>
            </a:pPr>
            <a:r>
              <a:rPr lang="en-US" altLang="zh-CN" sz="2400" b="1" dirty="0" smtClean="0">
                <a:ea typeface="黑体" pitchFamily="49" charset="-122"/>
              </a:rPr>
              <a:t>1999–2003	</a:t>
            </a:r>
            <a:r>
              <a:rPr lang="en-US" altLang="zh-CN" sz="2400" b="1" dirty="0" smtClean="0">
                <a:ea typeface="黑体" pitchFamily="49" charset="-122"/>
              </a:rPr>
              <a:t>xx</a:t>
            </a:r>
            <a:r>
              <a:rPr lang="zh-CN" altLang="en-US" sz="2400" b="1" dirty="0" smtClean="0">
                <a:ea typeface="黑体" pitchFamily="49" charset="-122"/>
              </a:rPr>
              <a:t>大学  </a:t>
            </a:r>
            <a:r>
              <a:rPr lang="en-US" altLang="zh-CN" sz="2400" b="1" dirty="0" smtClean="0">
                <a:ea typeface="黑体" pitchFamily="49" charset="-122"/>
              </a:rPr>
              <a:t>xx</a:t>
            </a:r>
            <a:r>
              <a:rPr lang="zh-CN" altLang="en-US" sz="2400" b="1" dirty="0" smtClean="0">
                <a:ea typeface="黑体" pitchFamily="49" charset="-122"/>
              </a:rPr>
              <a:t>学士</a:t>
            </a:r>
            <a:endParaRPr lang="en-US" altLang="zh-CN" sz="2400" b="1" dirty="0" smtClean="0">
              <a:ea typeface="黑体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 smtClean="0">
                <a:ea typeface="黑体" pitchFamily="49" charset="-122"/>
              </a:rPr>
              <a:t>2003–2008	</a:t>
            </a:r>
            <a:r>
              <a:rPr lang="en-US" altLang="zh-CN" sz="2400" b="1" dirty="0" smtClean="0">
                <a:ea typeface="黑体" pitchFamily="49" charset="-122"/>
              </a:rPr>
              <a:t>xx</a:t>
            </a:r>
            <a:r>
              <a:rPr lang="zh-CN" altLang="en-US" sz="2400" b="1" dirty="0" smtClean="0">
                <a:ea typeface="黑体" pitchFamily="49" charset="-122"/>
              </a:rPr>
              <a:t>大学</a:t>
            </a:r>
            <a:r>
              <a:rPr lang="en-US" altLang="zh-CN" sz="2400" b="1" dirty="0" smtClean="0">
                <a:ea typeface="黑体" pitchFamily="49" charset="-122"/>
              </a:rPr>
              <a:t>  xx</a:t>
            </a:r>
            <a:r>
              <a:rPr lang="zh-CN" altLang="en-US" sz="2400" b="1" dirty="0" smtClean="0">
                <a:ea typeface="黑体" pitchFamily="49" charset="-122"/>
              </a:rPr>
              <a:t>博士</a:t>
            </a:r>
            <a:endParaRPr lang="en-US" altLang="zh-CN" sz="2400" b="1" dirty="0" smtClean="0">
              <a:ea typeface="黑体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>
                <a:ea typeface="黑体" pitchFamily="49" charset="-122"/>
              </a:rPr>
              <a:t>	</a:t>
            </a:r>
            <a:r>
              <a:rPr lang="en-US" altLang="zh-CN" sz="2400" b="1" dirty="0" smtClean="0">
                <a:ea typeface="黑体" pitchFamily="49" charset="-122"/>
              </a:rPr>
              <a:t>	</a:t>
            </a:r>
            <a:r>
              <a:rPr lang="zh-CN" altLang="en-US" sz="2400" b="1" dirty="0" smtClean="0">
                <a:ea typeface="黑体" pitchFamily="49" charset="-122"/>
              </a:rPr>
              <a:t>导师：</a:t>
            </a:r>
            <a:r>
              <a:rPr lang="en-US" altLang="zh-CN" sz="2400" b="1" dirty="0" smtClean="0">
                <a:ea typeface="黑体" pitchFamily="49" charset="-122"/>
              </a:rPr>
              <a:t>xx</a:t>
            </a:r>
            <a:endParaRPr lang="en-US" altLang="zh-CN" sz="2400" b="1" dirty="0" smtClean="0">
              <a:ea typeface="黑体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 smtClean="0">
                <a:ea typeface="黑体" pitchFamily="49" charset="-122"/>
              </a:rPr>
              <a:t>2008–2010	</a:t>
            </a:r>
            <a:r>
              <a:rPr lang="en-US" altLang="zh-CN" sz="2400" b="1" dirty="0" smtClean="0">
                <a:ea typeface="黑体" pitchFamily="49" charset="-122"/>
              </a:rPr>
              <a:t>xx</a:t>
            </a:r>
            <a:r>
              <a:rPr lang="zh-CN" altLang="en-US" sz="2400" b="1" dirty="0" smtClean="0">
                <a:ea typeface="黑体" pitchFamily="49" charset="-122"/>
              </a:rPr>
              <a:t>大学  博士后</a:t>
            </a:r>
            <a:endParaRPr lang="en-US" altLang="zh-CN" sz="2400" b="1" dirty="0" smtClean="0">
              <a:ea typeface="黑体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>
                <a:ea typeface="黑体" pitchFamily="49" charset="-122"/>
              </a:rPr>
              <a:t>	</a:t>
            </a:r>
            <a:r>
              <a:rPr lang="en-US" altLang="zh-CN" sz="2400" b="1" dirty="0" smtClean="0">
                <a:ea typeface="黑体" pitchFamily="49" charset="-122"/>
              </a:rPr>
              <a:t>	</a:t>
            </a:r>
            <a:r>
              <a:rPr lang="zh-CN" altLang="en-US" sz="2400" b="1" dirty="0" smtClean="0">
                <a:ea typeface="黑体" pitchFamily="49" charset="-122"/>
              </a:rPr>
              <a:t>导师：</a:t>
            </a:r>
            <a:r>
              <a:rPr lang="en-US" altLang="zh-CN" sz="2400" b="1" dirty="0" smtClean="0">
                <a:ea typeface="黑体" pitchFamily="49" charset="-122"/>
              </a:rPr>
              <a:t>xx</a:t>
            </a:r>
            <a:endParaRPr lang="en-US" altLang="zh-CN" sz="2400" b="1" dirty="0" smtClean="0">
              <a:ea typeface="黑体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233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latin typeface="+mn-lt"/>
              </a:rPr>
              <a:t>第一</a:t>
            </a:r>
            <a:r>
              <a:rPr lang="zh-CN" altLang="en-US" sz="3200" b="1" dirty="0" smtClean="0">
                <a:latin typeface="+mn-lt"/>
              </a:rPr>
              <a:t>作者或通讯作者国际</a:t>
            </a:r>
            <a:r>
              <a:rPr lang="en-US" altLang="zh-CN" sz="3200" b="1" dirty="0" smtClean="0">
                <a:latin typeface="+mn-lt"/>
              </a:rPr>
              <a:t>SCI</a:t>
            </a:r>
            <a:r>
              <a:rPr lang="zh-CN" altLang="en-US" sz="3200" b="1" dirty="0" smtClean="0">
                <a:latin typeface="+mn-lt"/>
              </a:rPr>
              <a:t>论文 </a:t>
            </a:r>
            <a:r>
              <a:rPr lang="en-US" altLang="zh-CN" sz="3200" b="1" dirty="0" smtClean="0">
                <a:latin typeface="+mn-lt"/>
              </a:rPr>
              <a:t>xxx </a:t>
            </a:r>
            <a:r>
              <a:rPr lang="zh-CN" altLang="en-US" sz="3200" b="1" dirty="0" smtClean="0">
                <a:latin typeface="+mn-lt"/>
              </a:rPr>
              <a:t>篇</a:t>
            </a:r>
            <a:endParaRPr lang="zh-CN" altLang="en-US" sz="3200" b="1" dirty="0"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79314"/>
              </p:ext>
            </p:extLst>
          </p:nvPr>
        </p:nvGraphicFramePr>
        <p:xfrm>
          <a:off x="0" y="798291"/>
          <a:ext cx="9144003" cy="1793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3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0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#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作者、题目</a:t>
                      </a:r>
                      <a:endParaRPr lang="en-US" sz="2000" b="1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时间</a:t>
                      </a:r>
                      <a:endParaRPr lang="en-US" sz="18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SCI</a:t>
                      </a:r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期刊</a:t>
                      </a:r>
                      <a:endParaRPr lang="en-US" altLang="zh-CN" sz="1800" b="1" kern="1200" dirty="0" smtClean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IF</a:t>
                      </a:r>
                      <a:endParaRPr lang="en-US" altLang="zh-CN" sz="1800" b="1" kern="1200" dirty="0" smtClean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1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2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en-US" sz="1800" b="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b="1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00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latin typeface="+mn-lt"/>
              </a:rPr>
              <a:t>共同</a:t>
            </a:r>
            <a:r>
              <a:rPr lang="zh-CN" altLang="en-US" sz="3200" b="1" dirty="0" smtClean="0">
                <a:latin typeface="+mn-lt"/>
              </a:rPr>
              <a:t>作者国际</a:t>
            </a:r>
            <a:r>
              <a:rPr lang="en-US" altLang="zh-CN" sz="3200" b="1" dirty="0" smtClean="0">
                <a:latin typeface="+mn-lt"/>
              </a:rPr>
              <a:t>SCI</a:t>
            </a:r>
            <a:r>
              <a:rPr lang="zh-CN" altLang="en-US" sz="3200" b="1" dirty="0" smtClean="0">
                <a:latin typeface="+mn-lt"/>
              </a:rPr>
              <a:t>论文 </a:t>
            </a:r>
            <a:r>
              <a:rPr lang="en-US" altLang="zh-CN" sz="3200" b="1" dirty="0" smtClean="0">
                <a:latin typeface="+mn-lt"/>
              </a:rPr>
              <a:t>xxx </a:t>
            </a:r>
            <a:r>
              <a:rPr lang="zh-CN" altLang="en-US" sz="3200" b="1" dirty="0" smtClean="0">
                <a:latin typeface="+mn-lt"/>
              </a:rPr>
              <a:t>篇</a:t>
            </a:r>
            <a:endParaRPr lang="zh-CN" altLang="en-US" sz="3200" b="1" dirty="0"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751277"/>
              </p:ext>
            </p:extLst>
          </p:nvPr>
        </p:nvGraphicFramePr>
        <p:xfrm>
          <a:off x="0" y="942177"/>
          <a:ext cx="9144002" cy="1793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6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0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#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作者、题目</a:t>
                      </a:r>
                      <a:endParaRPr lang="en-US" altLang="zh-CN" sz="1800" b="1" dirty="0" smtClean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时间</a:t>
                      </a:r>
                      <a:endParaRPr lang="en-US" sz="18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SCI</a:t>
                      </a:r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期刊</a:t>
                      </a:r>
                      <a:endParaRPr lang="en-US" altLang="zh-CN" sz="1800" b="1" kern="1200" dirty="0" smtClean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IF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1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2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en-US" sz="1800" b="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19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latin typeface="+mn-lt"/>
              </a:rPr>
              <a:t>科研项目</a:t>
            </a:r>
            <a:endParaRPr lang="en-US" sz="3200" b="1" dirty="0">
              <a:latin typeface="+mn-lt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774078"/>
              </p:ext>
            </p:extLst>
          </p:nvPr>
        </p:nvGraphicFramePr>
        <p:xfrm>
          <a:off x="107504" y="1196752"/>
          <a:ext cx="8964489" cy="18376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91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5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4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+mn-lt"/>
                          <a:ea typeface="黑体" panose="02010609060101010101" pitchFamily="49" charset="-122"/>
                        </a:rPr>
                        <a:t>年度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黑体" panose="02010609060101010101" pitchFamily="49" charset="-122"/>
                        </a:rPr>
                        <a:t>经费类别</a:t>
                      </a:r>
                      <a:endParaRPr lang="en-US" sz="2000" b="1" kern="10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r>
                        <a:rPr lang="zh-CN" sz="2000" b="1" kern="100">
                          <a:effectLst/>
                          <a:latin typeface="+mn-lt"/>
                          <a:ea typeface="黑体" panose="02010609060101010101" pitchFamily="49" charset="-122"/>
                        </a:rPr>
                        <a:t>基金项目名称</a:t>
                      </a:r>
                      <a:endParaRPr lang="en-US" sz="2000" b="1" kern="10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黑体" panose="02010609060101010101" pitchFamily="49" charset="-122"/>
                        </a:rPr>
                        <a:t>金额</a:t>
                      </a:r>
                      <a:endParaRPr lang="en-US" sz="2000" b="1" kern="10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黑体" panose="02010609060101010101" pitchFamily="49" charset="-122"/>
                        </a:rPr>
                        <a:t>备注</a:t>
                      </a:r>
                      <a:endParaRPr lang="en-US" sz="2000" b="1" kern="10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r>
                        <a:rPr lang="zh-CN" sz="2000" b="1" kern="100" dirty="0">
                          <a:effectLst/>
                          <a:latin typeface="+mn-lt"/>
                          <a:ea typeface="黑体" panose="02010609060101010101" pitchFamily="49" charset="-122"/>
                        </a:rPr>
                        <a:t>主持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2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r>
                        <a:rPr lang="zh-CN" sz="2000" b="1" kern="100" dirty="0">
                          <a:effectLst/>
                          <a:latin typeface="+mn-lt"/>
                          <a:ea typeface="黑体" panose="02010609060101010101" pitchFamily="49" charset="-122"/>
                        </a:rPr>
                        <a:t>参加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92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7</a:t>
            </a:fld>
            <a:endParaRPr lang="zh-CN" altLang="en-US" dirty="0"/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0" y="44624"/>
            <a:ext cx="9144000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+mj-cs"/>
              </a:defRPr>
            </a:lvl1pPr>
          </a:lstStyle>
          <a:p>
            <a:r>
              <a:rPr lang="zh-CN" altLang="en-US" sz="4400" dirty="0" smtClean="0">
                <a:effectLst/>
              </a:rPr>
              <a:t>研究主题</a:t>
            </a:r>
            <a:r>
              <a:rPr lang="zh-CN" altLang="en-US" sz="4400" dirty="0" smtClean="0">
                <a:effectLst/>
              </a:rPr>
              <a:t>：</a:t>
            </a:r>
            <a:r>
              <a:rPr lang="en-US" altLang="zh-CN" sz="4400" dirty="0" smtClean="0">
                <a:effectLst/>
              </a:rPr>
              <a:t>xxx</a:t>
            </a:r>
            <a:endParaRPr lang="zh-CN" altLang="en-US" sz="4400" dirty="0"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8702" y="2420888"/>
            <a:ext cx="5168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ea typeface="黑体" pitchFamily="49" charset="-122"/>
              </a:rPr>
              <a:t>深入浅出的背景介绍，一般用</a:t>
            </a:r>
            <a:r>
              <a:rPr lang="en-US" altLang="zh-CN" sz="2000" b="1" dirty="0" smtClean="0">
                <a:ea typeface="黑体" pitchFamily="49" charset="-122"/>
              </a:rPr>
              <a:t>1-2</a:t>
            </a:r>
            <a:r>
              <a:rPr lang="zh-CN" altLang="en-US" sz="2000" b="1" dirty="0" smtClean="0">
                <a:ea typeface="黑体" pitchFamily="49" charset="-122"/>
              </a:rPr>
              <a:t>页片子介绍</a:t>
            </a:r>
            <a:endParaRPr lang="zh-CN" altLang="en-US" sz="2000" b="1" dirty="0" smtClean="0">
              <a:ea typeface="黑体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68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8</a:t>
            </a:fld>
            <a:endParaRPr lang="zh-CN" altLang="en-US" dirty="0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0" y="44624"/>
            <a:ext cx="9144000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+mj-cs"/>
              </a:defRPr>
            </a:lvl1pPr>
          </a:lstStyle>
          <a:p>
            <a:r>
              <a:rPr lang="zh-CN" altLang="en-US" sz="4400" dirty="0" smtClean="0">
                <a:effectLst/>
              </a:rPr>
              <a:t>研究主题</a:t>
            </a:r>
            <a:r>
              <a:rPr lang="zh-CN" altLang="en-US" sz="4400" dirty="0" smtClean="0">
                <a:effectLst/>
              </a:rPr>
              <a:t>：</a:t>
            </a:r>
            <a:r>
              <a:rPr lang="en-US" altLang="zh-CN" sz="4400" dirty="0" smtClean="0">
                <a:effectLst/>
              </a:rPr>
              <a:t>xxx</a:t>
            </a:r>
            <a:endParaRPr lang="zh-CN" altLang="en-US" sz="4400" dirty="0"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9672" y="2636912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ea typeface="黑体" pitchFamily="49" charset="-122"/>
              </a:rPr>
              <a:t>归纳总结主要研究主题</a:t>
            </a:r>
            <a:r>
              <a:rPr lang="en-US" altLang="zh-CN" sz="2000" b="1" dirty="0" smtClean="0">
                <a:ea typeface="黑体" pitchFamily="49" charset="-122"/>
              </a:rPr>
              <a:t>/</a:t>
            </a:r>
            <a:r>
              <a:rPr lang="zh-CN" altLang="en-US" sz="2000" b="1" dirty="0" smtClean="0">
                <a:ea typeface="黑体" pitchFamily="49" charset="-122"/>
              </a:rPr>
              <a:t>问题</a:t>
            </a:r>
            <a:r>
              <a:rPr lang="en-US" altLang="zh-CN" sz="2000" b="1" dirty="0" smtClean="0">
                <a:ea typeface="黑体" pitchFamily="49" charset="-122"/>
              </a:rPr>
              <a:t>/</a:t>
            </a:r>
            <a:r>
              <a:rPr lang="zh-CN" altLang="en-US" sz="2000" b="1" dirty="0" smtClean="0">
                <a:ea typeface="黑体" pitchFamily="49" charset="-122"/>
              </a:rPr>
              <a:t>内容</a:t>
            </a:r>
            <a:endParaRPr lang="en-US" altLang="zh-CN" sz="2000" b="1" dirty="0" smtClean="0">
              <a:ea typeface="黑体" pitchFamily="49" charset="-122"/>
            </a:endParaRPr>
          </a:p>
          <a:p>
            <a:pPr algn="ctr"/>
            <a:r>
              <a:rPr lang="zh-CN" altLang="en-US" sz="2000" b="1" dirty="0" smtClean="0">
                <a:ea typeface="黑体" pitchFamily="49" charset="-122"/>
              </a:rPr>
              <a:t>特别注意所研究问题的创新性和系统性、以及具体工作之间的联系</a:t>
            </a:r>
            <a:endParaRPr lang="zh-CN" altLang="en-US" sz="2000" b="1" dirty="0" smtClean="0">
              <a:ea typeface="黑体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52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xxx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9</a:t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3203848" y="2348880"/>
            <a:ext cx="2637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ea typeface="黑体" pitchFamily="49" charset="-122"/>
              </a:rPr>
              <a:t>一般介绍</a:t>
            </a:r>
            <a:r>
              <a:rPr lang="en-US" altLang="zh-CN" sz="2000" b="1" dirty="0" smtClean="0">
                <a:ea typeface="黑体" pitchFamily="49" charset="-122"/>
              </a:rPr>
              <a:t>3</a:t>
            </a:r>
            <a:r>
              <a:rPr lang="zh-CN" altLang="en-US" sz="2000" b="1" dirty="0" smtClean="0">
                <a:ea typeface="黑体" pitchFamily="49" charset="-122"/>
              </a:rPr>
              <a:t>个主要成果</a:t>
            </a:r>
            <a:endParaRPr lang="zh-CN" altLang="en-US" sz="2000" b="1" dirty="0" smtClean="0"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865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wrap="none" rtlCol="0" anchor="ctr">
        <a:spAutoFit/>
      </a:bodyPr>
      <a:lstStyle>
        <a:defPPr algn="ctr">
          <a:defRPr sz="2400" b="1" dirty="0">
            <a:latin typeface="黑体" pitchFamily="49" charset="-122"/>
            <a:ea typeface="黑体" pitchFamily="49" charset="-122"/>
          </a:defRPr>
        </a:defPPr>
      </a:lstStyle>
    </a:spDef>
    <a:txDef>
      <a:spPr>
        <a:noFill/>
      </a:spPr>
      <a:bodyPr wrap="none" rtlCol="0">
        <a:spAutoFit/>
      </a:bodyPr>
      <a:lstStyle>
        <a:defPPr algn="ctr">
          <a:defRPr sz="2000" b="1" dirty="0" smtClean="0">
            <a:ea typeface="黑体" pitchFamily="49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15659</TotalTime>
  <Words>356</Words>
  <Application>Microsoft Office PowerPoint</Application>
  <PresentationFormat>全屏显示(4:3)</PresentationFormat>
  <Paragraphs>116</Paragraphs>
  <Slides>21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黑体</vt:lpstr>
      <vt:lpstr>Calibri</vt:lpstr>
      <vt:lpstr>Arial</vt:lpstr>
      <vt:lpstr>Wingdings</vt:lpstr>
      <vt:lpstr>宋体</vt:lpstr>
      <vt:lpstr>Arial Unicode MS</vt:lpstr>
      <vt:lpstr>Times New Roman</vt:lpstr>
      <vt:lpstr>Wingdings 2</vt:lpstr>
      <vt:lpstr>Office 主题​​</vt:lpstr>
      <vt:lpstr>教研系列职位申请答辩</vt:lpstr>
      <vt:lpstr>报告提纲</vt:lpstr>
      <vt:lpstr>简历</vt:lpstr>
      <vt:lpstr>第一作者或通讯作者国际SCI论文 xxx 篇</vt:lpstr>
      <vt:lpstr>共同作者国际SCI论文 xxx 篇</vt:lpstr>
      <vt:lpstr>科研项目</vt:lpstr>
      <vt:lpstr>PowerPoint 演示文稿</vt:lpstr>
      <vt:lpstr>PowerPoint 演示文稿</vt:lpstr>
      <vt:lpstr>成果1：xxx</vt:lpstr>
      <vt:lpstr>成果1评价</vt:lpstr>
      <vt:lpstr>成果2：xxx</vt:lpstr>
      <vt:lpstr>成果2评价</vt:lpstr>
      <vt:lpstr>成果3：xxx</vt:lpstr>
      <vt:lpstr>成果3评价</vt:lpstr>
      <vt:lpstr>奖励和荣誉</vt:lpstr>
      <vt:lpstr>国内外会议邀请报告</vt:lpstr>
      <vt:lpstr>主要学术兼职</vt:lpstr>
      <vt:lpstr>项目和论文评审</vt:lpstr>
      <vt:lpstr>教学经历</vt:lpstr>
      <vt:lpstr>未来科研计划</vt:lpstr>
      <vt:lpstr>未来教学计划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</dc:creator>
  <cp:lastModifiedBy>Jintai Lin</cp:lastModifiedBy>
  <cp:revision>1041</cp:revision>
  <dcterms:created xsi:type="dcterms:W3CDTF">2013-04-18T02:15:59Z</dcterms:created>
  <dcterms:modified xsi:type="dcterms:W3CDTF">2017-08-23T04:26:55Z</dcterms:modified>
</cp:coreProperties>
</file>