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4A9BC294-FFE2-49D5-8D69-9E1BD2C41BD5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" name="Shape 14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sldNum" sz="quarter" idx="2"/>
          </p:nvPr>
        </p:nvSpPr>
        <p:spPr>
          <a:xfrm>
            <a:off x="6362598" y="9251950"/>
            <a:ext cx="266904" cy="279400"/>
          </a:xfrm>
          <a:prstGeom prst="rect">
            <a:avLst/>
          </a:prstGeom>
        </p:spPr>
        <p:txBody>
          <a:bodyPr lIns="0" tIns="0" rIns="0" bIns="0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defTabSz="519936">
              <a:defRPr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5" name="Shape 12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hape 126"/>
          <p:cNvSpPr/>
          <p:nvPr>
            <p:ph type="sldNum" sz="quarter" idx="2"/>
          </p:nvPr>
        </p:nvSpPr>
        <p:spPr>
          <a:xfrm>
            <a:off x="6362598" y="9251950"/>
            <a:ext cx="266904" cy="279400"/>
          </a:xfrm>
          <a:prstGeom prst="rect">
            <a:avLst/>
          </a:prstGeom>
        </p:spPr>
        <p:txBody>
          <a:bodyPr lIns="0" tIns="0" rIns="0" bIns="0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4" name="Shape 13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hape 135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xfrm rot="16200000">
            <a:off x="952500" y="2603500"/>
            <a:ext cx="11099800" cy="62865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hyperlink" Target="https://collidecolumn.wordpress.com/2012/09/15/when-worlds-collide-33-montreal-protocol-25-saluting-defenders-of-the-sky/" TargetMode="Externa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5.jpeg"/><Relationship Id="rId4" Type="http://schemas.openxmlformats.org/officeDocument/2006/relationships/image" Target="../media/image20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6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7.jpeg"/><Relationship Id="rId5" Type="http://schemas.openxmlformats.org/officeDocument/2006/relationships/image" Target="../media/image26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8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10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Relationship Id="rId3" Type="http://schemas.openxmlformats.org/officeDocument/2006/relationships/image" Target="../media/image51.png"/><Relationship Id="rId4" Type="http://schemas.openxmlformats.org/officeDocument/2006/relationships/image" Target="../media/image12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pn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habitablezone-580x375.jpg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-3108556" y="-631624"/>
            <a:ext cx="16165915" cy="10452101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567949" y="4197004"/>
            <a:ext cx="6091100" cy="513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b="1" sz="7200">
                <a:latin typeface="Helvetica"/>
                <a:ea typeface="Helvetica"/>
                <a:cs typeface="Helvetica"/>
                <a:sym typeface="Helvetica"/>
              </a:defRPr>
            </a:pPr>
            <a:r>
              <a:t>Chemistry</a:t>
            </a:r>
          </a:p>
          <a:p>
            <a:pPr algn="l">
              <a:lnSpc>
                <a:spcPct val="90000"/>
              </a:lnSpc>
              <a:defRPr b="1" sz="7200">
                <a:latin typeface="Helvetica"/>
                <a:ea typeface="Helvetica"/>
                <a:cs typeface="Helvetica"/>
                <a:sym typeface="Helvetica"/>
              </a:defRPr>
            </a:pPr>
            <a:r>
              <a:t>of Planetary</a:t>
            </a:r>
          </a:p>
          <a:p>
            <a:pPr algn="l">
              <a:lnSpc>
                <a:spcPct val="90000"/>
              </a:lnSpc>
              <a:defRPr b="1" sz="7200">
                <a:latin typeface="Helvetica"/>
                <a:ea typeface="Helvetica"/>
                <a:cs typeface="Helvetica"/>
                <a:sym typeface="Helvetica"/>
              </a:defRPr>
            </a:pPr>
            <a:r>
              <a:t>Atmospheres</a:t>
            </a:r>
          </a:p>
          <a:p>
            <a:pPr algn="l">
              <a:lnSpc>
                <a:spcPct val="90000"/>
              </a:lnSpc>
              <a:defRPr sz="5900"/>
            </a:pPr>
            <a:r>
              <a:t>Perspectives  &amp;</a:t>
            </a:r>
          </a:p>
          <a:p>
            <a:pPr algn="l">
              <a:lnSpc>
                <a:spcPct val="90000"/>
              </a:lnSpc>
              <a:defRPr sz="5900"/>
            </a:pPr>
            <a:r>
              <a:t>Prospects</a:t>
            </a:r>
          </a:p>
        </p:txBody>
      </p:sp>
      <p:sp>
        <p:nvSpPr>
          <p:cNvPr id="146" name="Shape 146"/>
          <p:cNvSpPr/>
          <p:nvPr/>
        </p:nvSpPr>
        <p:spPr>
          <a:xfrm>
            <a:off x="-561456" y="7350887"/>
            <a:ext cx="707969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7" name="Shape 147"/>
          <p:cNvSpPr/>
          <p:nvPr/>
        </p:nvSpPr>
        <p:spPr>
          <a:xfrm flipH="1">
            <a:off x="485330" y="4367405"/>
            <a:ext cx="1" cy="596696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8" name="Shape 148"/>
          <p:cNvSpPr/>
          <p:nvPr/>
        </p:nvSpPr>
        <p:spPr>
          <a:xfrm>
            <a:off x="6222556" y="7331126"/>
            <a:ext cx="6248401" cy="2633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i="1"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pPr>
          </a:p>
          <a:p>
            <a:pPr defTabSz="457200">
              <a:defRPr i="1"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pPr>
            <a:r>
              <a:t>Yuk Ling Yung </a:t>
            </a:r>
            <a:r>
              <a:rPr i="0">
                <a:latin typeface="Times New Roman"/>
                <a:ea typeface="Times New Roman"/>
                <a:cs typeface="Times New Roman"/>
                <a:sym typeface="Times New Roman"/>
              </a:rPr>
              <a:t>(翁玉林 </a:t>
            </a:r>
            <a:r>
              <a:rPr i="0">
                <a:latin typeface="Heiti SC Light"/>
                <a:ea typeface="Heiti SC Light"/>
                <a:cs typeface="Heiti SC Light"/>
                <a:sym typeface="Heiti SC Light"/>
              </a:rPr>
              <a:t>）</a:t>
            </a:r>
            <a:r>
              <a:rPr i="0">
                <a:latin typeface="Heiti SC Medium"/>
                <a:ea typeface="Heiti SC Medium"/>
                <a:cs typeface="Heiti SC Medium"/>
                <a:sym typeface="Heiti SC Medium"/>
              </a:rPr>
              <a:t>Caltech</a:t>
            </a:r>
            <a:endParaRPr b="1" i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defRPr i="1">
                <a:latin typeface="Baskerville SemiBold"/>
                <a:ea typeface="Baskerville SemiBold"/>
                <a:cs typeface="Baskerville SemiBold"/>
                <a:sym typeface="Baskerville SemiBold"/>
              </a:defRPr>
            </a:pPr>
            <a:r>
              <a:t>2016 Oct 24 Lecture 1 PKU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4290" y="21314"/>
            <a:ext cx="12237985" cy="9178488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hape 205"/>
          <p:cNvSpPr/>
          <p:nvPr/>
        </p:nvSpPr>
        <p:spPr>
          <a:xfrm>
            <a:off x="-30406" y="8394699"/>
            <a:ext cx="1673705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 </a:t>
            </a:r>
          </a:p>
        </p:txBody>
      </p:sp>
      <p:sp>
        <p:nvSpPr>
          <p:cNvPr id="206" name="Shape 206"/>
          <p:cNvSpPr/>
          <p:nvPr/>
        </p:nvSpPr>
        <p:spPr>
          <a:xfrm>
            <a:off x="-2334911" y="9046319"/>
            <a:ext cx="1767462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https://collidecolumn.wordpress.com/2012/09/15/when-worlds-collide-33-montreal-protocol-25-saluting-defenders-of-the-sky/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type="title" idx="4294967295"/>
          </p:nvPr>
        </p:nvSpPr>
        <p:spPr>
          <a:xfrm>
            <a:off x="817033" y="635000"/>
            <a:ext cx="11099801" cy="1270000"/>
          </a:xfrm>
          <a:prstGeom prst="rect">
            <a:avLst/>
          </a:prstGeom>
        </p:spPr>
        <p:txBody>
          <a:bodyPr lIns="0" tIns="0" rIns="0" bIns="0"/>
          <a:lstStyle>
            <a:lvl1pPr defTabSz="467943">
              <a:defRPr b="1" sz="72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Chlorine Monoxide Dimer</a:t>
            </a:r>
          </a:p>
        </p:txBody>
      </p:sp>
      <p:pic>
        <p:nvPicPr>
          <p:cNvPr id="209" name="image9.png"/>
          <p:cNvPicPr>
            <a:picLocks noChangeAspect="1"/>
          </p:cNvPicPr>
          <p:nvPr/>
        </p:nvPicPr>
        <p:blipFill>
          <a:blip r:embed="rId2">
            <a:extLst/>
          </a:blip>
          <a:srcRect l="0" t="0" r="13879" b="0"/>
          <a:stretch>
            <a:fillRect/>
          </a:stretch>
        </p:blipFill>
        <p:spPr>
          <a:xfrm>
            <a:off x="4832372" y="2309610"/>
            <a:ext cx="7823352" cy="4367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9359" y="2551859"/>
            <a:ext cx="2947828" cy="3592664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hape 211"/>
          <p:cNvSpPr/>
          <p:nvPr/>
        </p:nvSpPr>
        <p:spPr>
          <a:xfrm>
            <a:off x="6844806" y="8309888"/>
            <a:ext cx="5405675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algn="r" defTabSz="457200">
              <a:defRPr b="1"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Sander</a:t>
            </a:r>
            <a:r>
              <a:t>,</a:t>
            </a:r>
            <a:r>
              <a:t> Friedl and Yung 1989</a:t>
            </a:r>
          </a:p>
          <a:p>
            <a:pPr algn="r" defTabSz="457200">
              <a:defRPr sz="3000">
                <a:solidFill>
                  <a:srgbClr val="A6AAA9"/>
                </a:solidFill>
              </a:defRPr>
            </a:pPr>
            <a:r>
              <a:t>Solomon 1999 for Review</a:t>
            </a:r>
          </a:p>
        </p:txBody>
      </p:sp>
      <p:sp>
        <p:nvSpPr>
          <p:cNvPr id="212" name="Shape 212"/>
          <p:cNvSpPr/>
          <p:nvPr/>
        </p:nvSpPr>
        <p:spPr>
          <a:xfrm>
            <a:off x="878016" y="6302103"/>
            <a:ext cx="221056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3000">
                <a:solidFill>
                  <a:srgbClr val="535353"/>
                </a:solidFill>
              </a:defRPr>
            </a:lvl1pPr>
          </a:lstStyle>
          <a:p>
            <a:pPr/>
            <a:r>
              <a:t>Stan Sander</a:t>
            </a:r>
          </a:p>
        </p:txBody>
      </p:sp>
      <p:sp>
        <p:nvSpPr>
          <p:cNvPr id="213" name="Shape 213"/>
          <p:cNvSpPr/>
          <p:nvPr/>
        </p:nvSpPr>
        <p:spPr>
          <a:xfrm>
            <a:off x="4254500" y="1682548"/>
            <a:ext cx="7902397" cy="5829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R="457200" algn="l" defTabSz="457200"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R="457200" algn="l" defTabSz="457200"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     </a:t>
            </a:r>
            <a:r>
              <a:rPr sz="2400"/>
              <a:t> </a:t>
            </a:r>
            <a:r>
              <a:rPr sz="3100"/>
              <a:t>2[O</a:t>
            </a:r>
            <a:r>
              <a:rPr baseline="-5999" sz="3100"/>
              <a:t>3</a:t>
            </a:r>
            <a:r>
              <a:rPr sz="3100"/>
              <a:t> + Cl          ClO + O</a:t>
            </a:r>
            <a:r>
              <a:rPr baseline="-5999" sz="3100"/>
              <a:t>2</a:t>
            </a:r>
            <a:r>
              <a:rPr sz="3100"/>
              <a:t>]</a:t>
            </a:r>
            <a:endParaRPr sz="3100"/>
          </a:p>
          <a:p>
            <a:pPr marR="457200" algn="l" defTabSz="457200"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3100"/>
          </a:p>
          <a:p>
            <a:pPr marR="457200" algn="l" defTabSz="457200"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100"/>
              <a:t> ClO + ClO + M         Cl</a:t>
            </a:r>
            <a:r>
              <a:rPr baseline="-5999" sz="3100"/>
              <a:t>2</a:t>
            </a:r>
            <a:r>
              <a:rPr sz="3100"/>
              <a:t>O</a:t>
            </a:r>
            <a:r>
              <a:rPr baseline="-5999" sz="3100"/>
              <a:t>2</a:t>
            </a:r>
            <a:r>
              <a:rPr sz="3100"/>
              <a:t> + M</a:t>
            </a:r>
            <a:br>
              <a:rPr sz="3100"/>
            </a:br>
            <a:r>
              <a:rPr sz="3100"/>
              <a:t> </a:t>
            </a:r>
            <a:endParaRPr sz="3100"/>
          </a:p>
          <a:p>
            <a:pPr marR="457200" algn="l" defTabSz="457200"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100"/>
              <a:t>         Cl</a:t>
            </a:r>
            <a:r>
              <a:rPr baseline="-5999" sz="3100"/>
              <a:t>2</a:t>
            </a:r>
            <a:r>
              <a:rPr sz="3100"/>
              <a:t>O</a:t>
            </a:r>
            <a:r>
              <a:rPr baseline="-5999" sz="3100"/>
              <a:t>2</a:t>
            </a:r>
            <a:r>
              <a:rPr sz="3100"/>
              <a:t> + hv         ClOO + Cl </a:t>
            </a:r>
            <a:br>
              <a:rPr sz="3100"/>
            </a:br>
            <a:br>
              <a:rPr sz="3100"/>
            </a:br>
            <a:r>
              <a:rPr sz="3100"/>
              <a:t>       ClOO + M           Cl + O</a:t>
            </a:r>
            <a:r>
              <a:rPr baseline="-5999" sz="3100"/>
              <a:t>2 </a:t>
            </a:r>
            <a:r>
              <a:rPr sz="3100"/>
              <a:t>+ M</a:t>
            </a:r>
            <a:br>
              <a:rPr baseline="-5999" sz="3100"/>
            </a:br>
            <a:r>
              <a:rPr sz="3100"/>
              <a:t> ______________________________________ </a:t>
            </a:r>
            <a:br>
              <a:rPr sz="3100"/>
            </a:br>
            <a:br>
              <a:rPr sz="3100"/>
            </a:br>
            <a:r>
              <a:rPr sz="3100"/>
              <a:t>	        2O</a:t>
            </a:r>
            <a:r>
              <a:rPr baseline="-5999" sz="3100"/>
              <a:t>3</a:t>
            </a:r>
            <a:r>
              <a:rPr sz="3100"/>
              <a:t>            3O</a:t>
            </a:r>
            <a:r>
              <a:rPr baseline="-5999" sz="3100"/>
              <a:t>2</a:t>
            </a:r>
            <a:endParaRPr sz="3100"/>
          </a:p>
          <a:p>
            <a:pPr marR="457200" algn="l" defTabSz="457200"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2400"/>
          </a:p>
          <a:p>
            <a:pPr marR="457200" algn="l" defTabSz="457200"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214" name="Shape 214"/>
          <p:cNvSpPr/>
          <p:nvPr/>
        </p:nvSpPr>
        <p:spPr>
          <a:xfrm>
            <a:off x="6462286" y="2203450"/>
            <a:ext cx="764015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5" name="Shape 215"/>
          <p:cNvSpPr/>
          <p:nvPr/>
        </p:nvSpPr>
        <p:spPr>
          <a:xfrm>
            <a:off x="7198886" y="3143250"/>
            <a:ext cx="764014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6" name="Shape 216"/>
          <p:cNvSpPr/>
          <p:nvPr/>
        </p:nvSpPr>
        <p:spPr>
          <a:xfrm flipV="1">
            <a:off x="6598760" y="6502583"/>
            <a:ext cx="87206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7" name="Shape 217"/>
          <p:cNvSpPr/>
          <p:nvPr/>
        </p:nvSpPr>
        <p:spPr>
          <a:xfrm>
            <a:off x="7251700" y="4125347"/>
            <a:ext cx="87206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8" name="Shape 218"/>
          <p:cNvSpPr/>
          <p:nvPr/>
        </p:nvSpPr>
        <p:spPr>
          <a:xfrm>
            <a:off x="7198886" y="5107444"/>
            <a:ext cx="76401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19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3705" y="7359677"/>
            <a:ext cx="2864386" cy="1423298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Shape 220"/>
          <p:cNvSpPr/>
          <p:nvPr/>
        </p:nvSpPr>
        <p:spPr>
          <a:xfrm>
            <a:off x="6322935" y="6620821"/>
            <a:ext cx="6555507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 </a:t>
            </a:r>
            <a:r>
              <a:rPr sz="2100"/>
              <a:t>O</a:t>
            </a:r>
            <a:r>
              <a:rPr baseline="-5999" sz="2100"/>
              <a:t>3 </a:t>
            </a:r>
            <a:r>
              <a:rPr sz="2100"/>
              <a:t>~10</a:t>
            </a:r>
            <a:r>
              <a:rPr baseline="31999" sz="2100"/>
              <a:t>-5</a:t>
            </a:r>
            <a:endParaRPr baseline="31999" sz="2100"/>
          </a:p>
          <a:p>
            <a:pPr/>
            <a:endParaRPr sz="2100"/>
          </a:p>
          <a:p>
            <a:pPr/>
            <a:r>
              <a:rPr sz="2100"/>
              <a:t>Cl</a:t>
            </a:r>
            <a:r>
              <a:rPr baseline="-5999" sz="2100"/>
              <a:t>x</a:t>
            </a:r>
            <a:r>
              <a:rPr sz="2100"/>
              <a:t> ~10</a:t>
            </a:r>
            <a:r>
              <a:rPr baseline="31999" sz="2100"/>
              <a:t>-9</a:t>
            </a:r>
            <a:r>
              <a:rPr sz="2100"/>
              <a:t>, from CFC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550" y="1104900"/>
            <a:ext cx="10490200" cy="791210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hape 223"/>
          <p:cNvSpPr/>
          <p:nvPr/>
        </p:nvSpPr>
        <p:spPr>
          <a:xfrm>
            <a:off x="5121782" y="355600"/>
            <a:ext cx="312953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Venus Express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0002" y="359288"/>
            <a:ext cx="11523790" cy="86428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411" y="0"/>
            <a:ext cx="9803877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Shape 228"/>
          <p:cNvSpPr/>
          <p:nvPr/>
        </p:nvSpPr>
        <p:spPr>
          <a:xfrm>
            <a:off x="9831837" y="1200149"/>
            <a:ext cx="2953390" cy="337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/>
            <a:r>
              <a:t> Akatsuki spacecraft's </a:t>
            </a:r>
          </a:p>
          <a:p>
            <a:pPr defTabSz="457200"/>
            <a:r>
              <a:t>Ultraviolet Imager</a:t>
            </a:r>
          </a:p>
          <a:p>
            <a:pPr defTabSz="457200"/>
            <a:r>
              <a:t> Dec. 6, 2015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445" y="441233"/>
            <a:ext cx="11867325" cy="85805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3666" y="409867"/>
            <a:ext cx="11500919" cy="86454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5424" y="183921"/>
            <a:ext cx="12273952" cy="9144229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hape 235"/>
          <p:cNvSpPr/>
          <p:nvPr/>
        </p:nvSpPr>
        <p:spPr>
          <a:xfrm>
            <a:off x="5885434" y="8216900"/>
            <a:ext cx="357073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Gao 2016 Thesis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/>
        </p:nvSpPr>
        <p:spPr>
          <a:xfrm>
            <a:off x="1450078" y="2425938"/>
            <a:ext cx="9833711" cy="599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>
              <a:defRPr sz="4800">
                <a:solidFill>
                  <a:srgbClr val="53585F"/>
                </a:solidFill>
              </a:defRPr>
            </a:pPr>
            <a:r>
              <a:t>Perchlorate on Mars</a:t>
            </a:r>
          </a:p>
          <a:p>
            <a:pPr lvl="1">
              <a:defRPr sz="4800">
                <a:solidFill>
                  <a:srgbClr val="53585F"/>
                </a:solidFill>
              </a:defRPr>
            </a:pPr>
          </a:p>
          <a:p>
            <a:pPr lvl="1">
              <a:defRPr sz="4800">
                <a:solidFill>
                  <a:srgbClr val="53585F"/>
                </a:solidFill>
              </a:defRPr>
            </a:pPr>
            <a:r>
              <a:t>Nitrate on Mars</a:t>
            </a:r>
          </a:p>
          <a:p>
            <a:pPr lvl="1">
              <a:defRPr sz="4800">
                <a:solidFill>
                  <a:srgbClr val="53585F"/>
                </a:solidFill>
              </a:defRPr>
            </a:pPr>
          </a:p>
          <a:p>
            <a:pPr lvl="1">
              <a:defRPr sz="4800">
                <a:solidFill>
                  <a:srgbClr val="53585F"/>
                </a:solidFill>
              </a:defRPr>
            </a:pPr>
            <a:r>
              <a:t>Mystery UV Absorber on Venus</a:t>
            </a:r>
          </a:p>
          <a:p>
            <a:pPr lvl="1">
              <a:defRPr sz="4800">
                <a:solidFill>
                  <a:srgbClr val="53585F"/>
                </a:solidFill>
              </a:defRPr>
            </a:pPr>
          </a:p>
          <a:p>
            <a:pPr lvl="1">
              <a:defRPr sz="4800">
                <a:solidFill>
                  <a:srgbClr val="53585F"/>
                </a:solidFill>
              </a:defRPr>
            </a:pPr>
            <a:r>
              <a:t>Stability of Ancient CO</a:t>
            </a:r>
            <a:r>
              <a:rPr baseline="-5999"/>
              <a:t>2</a:t>
            </a:r>
            <a:r>
              <a:t> atmospheres</a:t>
            </a:r>
          </a:p>
        </p:txBody>
      </p:sp>
      <p:sp>
        <p:nvSpPr>
          <p:cNvPr id="238" name="Shape 238"/>
          <p:cNvSpPr/>
          <p:nvPr>
            <p:ph type="title"/>
          </p:nvPr>
        </p:nvSpPr>
        <p:spPr>
          <a:xfrm>
            <a:off x="817033" y="635000"/>
            <a:ext cx="11099801" cy="1270000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Outstanding Issues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Today’s Outline</a:t>
            </a:r>
          </a:p>
        </p:txBody>
      </p:sp>
      <p:sp>
        <p:nvSpPr>
          <p:cNvPr id="241" name="Shape 24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2" name="Shape 242"/>
          <p:cNvSpPr/>
          <p:nvPr/>
        </p:nvSpPr>
        <p:spPr>
          <a:xfrm>
            <a:off x="-4207078" y="-1155700"/>
            <a:ext cx="13024257" cy="938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                  </a:t>
            </a:r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  <a:r>
              <a:t>Introduction</a:t>
            </a:r>
          </a:p>
          <a:p>
            <a:pPr/>
          </a:p>
          <a:p>
            <a:pPr/>
            <a:r>
              <a:t>                                        Terrestrial Planets: Mars, Earth, Venus</a:t>
            </a:r>
          </a:p>
          <a:p>
            <a:pPr/>
            <a:r>
              <a:t>                                      </a:t>
            </a:r>
          </a:p>
          <a:p>
            <a:pPr/>
            <a:r>
              <a:t>                                        Terrestrial Analogs: Titan, Pluto,Triton</a:t>
            </a:r>
          </a:p>
          <a:p>
            <a:pPr/>
          </a:p>
          <a:p>
            <a:pPr/>
            <a:r>
              <a:t>              Exoplanets and Life</a:t>
            </a:r>
          </a:p>
          <a:p>
            <a:pPr/>
          </a:p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46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Comprehensive</a:t>
            </a:r>
          </a:p>
          <a:p>
            <a:pPr>
              <a:defRPr b="1" sz="46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Chemical Model: KINETICS</a:t>
            </a:r>
          </a:p>
        </p:txBody>
      </p:sp>
      <p:sp>
        <p:nvSpPr>
          <p:cNvPr id="151" name="Shape 151"/>
          <p:cNvSpPr/>
          <p:nvPr>
            <p:ph type="body" idx="1"/>
          </p:nvPr>
        </p:nvSpPr>
        <p:spPr>
          <a:xfrm>
            <a:off x="952499" y="2628900"/>
            <a:ext cx="11099802" cy="6455024"/>
          </a:xfrm>
          <a:prstGeom prst="rect">
            <a:avLst/>
          </a:prstGeom>
        </p:spPr>
        <p:txBody>
          <a:bodyPr/>
          <a:lstStyle/>
          <a:p>
            <a:pPr marL="413384" indent="-413384" defTabSz="543305">
              <a:spcBef>
                <a:spcPts val="3900"/>
              </a:spcBef>
              <a:defRPr sz="2790">
                <a:solidFill>
                  <a:srgbClr val="53585F"/>
                </a:solidFill>
              </a:defRPr>
            </a:pPr>
            <a:r>
              <a:t>1200 Species</a:t>
            </a:r>
          </a:p>
          <a:p>
            <a:pPr marL="413384" indent="-413384" defTabSz="543305">
              <a:spcBef>
                <a:spcPts val="3900"/>
              </a:spcBef>
              <a:defRPr sz="2790">
                <a:solidFill>
                  <a:srgbClr val="53585F"/>
                </a:solidFill>
              </a:defRPr>
            </a:pPr>
            <a:r>
              <a:t>20,000 reactions</a:t>
            </a:r>
          </a:p>
          <a:p>
            <a:pPr marL="413384" indent="-413384" defTabSz="543305">
              <a:spcBef>
                <a:spcPts val="3900"/>
              </a:spcBef>
              <a:defRPr sz="2790">
                <a:solidFill>
                  <a:srgbClr val="53585F"/>
                </a:solidFill>
              </a:defRPr>
            </a:pPr>
            <a:r>
              <a:t>Coupled to aerosol microphysics</a:t>
            </a:r>
          </a:p>
          <a:p>
            <a:pPr marL="413384" indent="-413384" defTabSz="543305">
              <a:spcBef>
                <a:spcPts val="3900"/>
              </a:spcBef>
              <a:defRPr sz="2790">
                <a:solidFill>
                  <a:srgbClr val="53585F"/>
                </a:solidFill>
              </a:defRPr>
            </a:pPr>
            <a:r>
              <a:t>Coupled to 1-D and 2-D transport</a:t>
            </a:r>
          </a:p>
          <a:p>
            <a:pPr marL="413384" indent="-413384" defTabSz="543305">
              <a:spcBef>
                <a:spcPts val="3900"/>
              </a:spcBef>
              <a:defRPr sz="2790">
                <a:solidFill>
                  <a:srgbClr val="53585F"/>
                </a:solidFill>
              </a:defRPr>
            </a:pPr>
            <a:r>
              <a:t>Applied to Solar System Planets, Earth as a Planet, Exoplanets and Planetary Evolution</a:t>
            </a:r>
          </a:p>
          <a:p>
            <a:pPr marL="413384" indent="-413384" defTabSz="543305">
              <a:spcBef>
                <a:spcPts val="3900"/>
              </a:spcBef>
              <a:defRPr sz="2790">
                <a:solidFill>
                  <a:srgbClr val="53585F"/>
                </a:solidFill>
              </a:defRPr>
            </a:pPr>
            <a:r>
              <a:t>More than 300 refereed publications</a:t>
            </a:r>
          </a:p>
          <a:p>
            <a:pPr marL="413384" indent="-413384" defTabSz="543305">
              <a:spcBef>
                <a:spcPts val="3900"/>
              </a:spcBef>
              <a:defRPr sz="2790">
                <a:solidFill>
                  <a:srgbClr val="53585F"/>
                </a:solidFill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Allen et al. (1981)</a:t>
            </a:r>
            <a:r>
              <a:t>, Shia, Morgan, Weibel, Willacy + Students</a:t>
            </a:r>
          </a:p>
        </p:txBody>
      </p:sp>
      <p:pic>
        <p:nvPicPr>
          <p:cNvPr id="15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05900" y="2292350"/>
            <a:ext cx="1756472" cy="2481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Run-Lie Shi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34110" y="2293254"/>
            <a:ext cx="1508854" cy="2682408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154"/>
          <p:cNvSpPr/>
          <p:nvPr/>
        </p:nvSpPr>
        <p:spPr>
          <a:xfrm>
            <a:off x="9077308" y="4774108"/>
            <a:ext cx="1508855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/>
            </a:lvl1pPr>
          </a:lstStyle>
          <a:p>
            <a:pPr/>
            <a:r>
              <a:t>Mark Allen</a:t>
            </a:r>
          </a:p>
        </p:txBody>
      </p:sp>
      <p:sp>
        <p:nvSpPr>
          <p:cNvPr id="155" name="Shape 155"/>
          <p:cNvSpPr/>
          <p:nvPr/>
        </p:nvSpPr>
        <p:spPr>
          <a:xfrm>
            <a:off x="10688903" y="4786808"/>
            <a:ext cx="1799269" cy="406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Run-Lie Shia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6767" y="266700"/>
            <a:ext cx="12801600" cy="960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mos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20300" y="393700"/>
            <a:ext cx="2095500" cy="3022600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hape 246"/>
          <p:cNvSpPr/>
          <p:nvPr/>
        </p:nvSpPr>
        <p:spPr>
          <a:xfrm>
            <a:off x="627354" y="8915400"/>
            <a:ext cx="10662880" cy="1193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Gladstone et al. 1996</a:t>
            </a:r>
          </a:p>
        </p:txBody>
      </p:sp>
      <p:sp>
        <p:nvSpPr>
          <p:cNvPr id="247" name="Shape 247"/>
          <p:cNvSpPr/>
          <p:nvPr/>
        </p:nvSpPr>
        <p:spPr>
          <a:xfrm>
            <a:off x="1527141" y="260945"/>
            <a:ext cx="311796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/>
            <a:r>
              <a:t>         Randy Gladstone</a:t>
            </a:r>
          </a:p>
        </p:txBody>
      </p:sp>
      <p:sp>
        <p:nvSpPr>
          <p:cNvPr id="248" name="Shape 248"/>
          <p:cNvSpPr/>
          <p:nvPr/>
        </p:nvSpPr>
        <p:spPr>
          <a:xfrm>
            <a:off x="10273444" y="3543300"/>
            <a:ext cx="1589254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pPr/>
            <a:r>
              <a:t>Julie Moses</a:t>
            </a:r>
          </a:p>
        </p:txBody>
      </p:sp>
      <p:sp>
        <p:nvSpPr>
          <p:cNvPr id="249" name="Shape 249"/>
          <p:cNvSpPr/>
          <p:nvPr/>
        </p:nvSpPr>
        <p:spPr>
          <a:xfrm>
            <a:off x="6583876" y="8940800"/>
            <a:ext cx="3977284" cy="6477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Moses et al. 2005 </a:t>
            </a:r>
          </a:p>
        </p:txBody>
      </p:sp>
      <p:pic>
        <p:nvPicPr>
          <p:cNvPr id="250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13" y="-7999"/>
            <a:ext cx="2262734" cy="2262734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hape 251"/>
          <p:cNvSpPr/>
          <p:nvPr/>
        </p:nvSpPr>
        <p:spPr>
          <a:xfrm>
            <a:off x="6583918" y="8305800"/>
            <a:ext cx="3977164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85F"/>
                </a:solidFill>
              </a:defRPr>
            </a:lvl1pPr>
          </a:lstStyle>
          <a:p>
            <a:pPr/>
            <a:r>
              <a:t>Strobel 1969, 1973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9578" y="716770"/>
            <a:ext cx="8498348" cy="8320060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hape 254"/>
          <p:cNvSpPr/>
          <p:nvPr/>
        </p:nvSpPr>
        <p:spPr>
          <a:xfrm>
            <a:off x="9096953" y="2876550"/>
            <a:ext cx="3675494" cy="295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>
                <a:solidFill>
                  <a:srgbClr val="53585F"/>
                </a:solidFill>
              </a:defRPr>
            </a:pPr>
          </a:p>
          <a:p>
            <a:pPr>
              <a:defRPr sz="2900">
                <a:solidFill>
                  <a:srgbClr val="53585F"/>
                </a:solidFill>
              </a:defRPr>
            </a:pPr>
          </a:p>
          <a:p>
            <a:pPr>
              <a:defRPr b="1" sz="26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Yung et al. 1984</a:t>
            </a:r>
          </a:p>
          <a:p>
            <a:pPr>
              <a:defRPr sz="2600">
                <a:solidFill>
                  <a:srgbClr val="53585F"/>
                </a:solidFill>
              </a:defRPr>
            </a:pPr>
          </a:p>
          <a:p>
            <a:pPr>
              <a:defRPr b="1" sz="26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Li et al. 2014, 2015</a:t>
            </a:r>
          </a:p>
          <a:p>
            <a:pPr>
              <a:defRPr sz="2600">
                <a:solidFill>
                  <a:srgbClr val="53585F"/>
                </a:solidFill>
              </a:defRPr>
            </a:pPr>
          </a:p>
          <a:p>
            <a:pPr>
              <a:defRPr sz="2600">
                <a:solidFill>
                  <a:srgbClr val="53585F"/>
                </a:solidFill>
              </a:defRPr>
            </a:pPr>
            <a:r>
              <a:t>Vuitton et al. 2007, 2008</a:t>
            </a:r>
          </a:p>
        </p:txBody>
      </p:sp>
      <p:pic>
        <p:nvPicPr>
          <p:cNvPr id="255" name="li cheng cli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11856" y="763717"/>
            <a:ext cx="2980144" cy="25544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/>
        </p:nvSpPr>
        <p:spPr>
          <a:xfrm>
            <a:off x="8478807" y="-284391"/>
            <a:ext cx="5465606" cy="10666361"/>
          </a:xfrm>
          <a:prstGeom prst="rect">
            <a:avLst/>
          </a:prstGeom>
          <a:solidFill>
            <a:srgbClr val="DCDEE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58" name="Shape 258"/>
          <p:cNvSpPr/>
          <p:nvPr/>
        </p:nvSpPr>
        <p:spPr>
          <a:xfrm>
            <a:off x="8491882" y="1017442"/>
            <a:ext cx="6044814" cy="3912243"/>
          </a:xfrm>
          <a:prstGeom prst="rect">
            <a:avLst/>
          </a:prstGeom>
          <a:solidFill>
            <a:srgbClr val="A6AAA9">
              <a:alpha val="2486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25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410" y="1005500"/>
            <a:ext cx="8291067" cy="8086578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8508172" y="1300448"/>
            <a:ext cx="4364203" cy="610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Titan is Nature’s laboratory for  organic synthesis, fulfilling the vision of Urey and Miller</a:t>
            </a:r>
          </a:p>
          <a:p>
            <a:pPr>
              <a:defRPr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(1953)</a:t>
            </a:r>
          </a:p>
          <a:p>
            <a:pPr>
              <a:defRPr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>
              <a:defRPr>
                <a:solidFill>
                  <a:srgbClr val="53585F"/>
                </a:solidFill>
              </a:defRPr>
            </a:pPr>
            <a:r>
              <a:t>However,</a:t>
            </a:r>
          </a:p>
          <a:p>
            <a:pPr>
              <a:defRPr>
                <a:solidFill>
                  <a:srgbClr val="53585F"/>
                </a:solidFill>
              </a:defRPr>
            </a:pPr>
            <a:r>
              <a:t>the emergence</a:t>
            </a:r>
          </a:p>
          <a:p>
            <a:pPr>
              <a:defRPr>
                <a:solidFill>
                  <a:srgbClr val="53585F"/>
                </a:solidFill>
              </a:defRPr>
            </a:pPr>
            <a:r>
              <a:t>of life requires</a:t>
            </a:r>
          </a:p>
          <a:p>
            <a:pPr>
              <a:defRPr>
                <a:solidFill>
                  <a:srgbClr val="53585F"/>
                </a:solidFill>
              </a:defRPr>
            </a:pPr>
            <a:r>
              <a:t>more than that.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6928" y="0"/>
            <a:ext cx="702804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2823" y="-14780"/>
            <a:ext cx="12439154" cy="9324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T40_large x 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29538" y="149919"/>
            <a:ext cx="8610031" cy="8610031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Shape 266"/>
          <p:cNvSpPr/>
          <p:nvPr/>
        </p:nvSpPr>
        <p:spPr>
          <a:xfrm>
            <a:off x="-559745" y="6996860"/>
            <a:ext cx="6743701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900">
                <a:solidFill>
                  <a:srgbClr val="53585F"/>
                </a:solidFill>
              </a:defRPr>
            </a:pPr>
          </a:p>
          <a:p>
            <a:pPr>
              <a:defRPr sz="2900">
                <a:solidFill>
                  <a:srgbClr val="53585F"/>
                </a:solidFill>
              </a:defRPr>
            </a:pPr>
            <a:r>
              <a:t>Liang et al. 2007</a:t>
            </a:r>
          </a:p>
          <a:p>
            <a:pPr>
              <a:defRPr sz="2900">
                <a:solidFill>
                  <a:srgbClr val="53585F"/>
                </a:solidFill>
              </a:defRPr>
            </a:pPr>
            <a:r>
              <a:t>Lavvas et al. 2013</a:t>
            </a:r>
          </a:p>
          <a:p>
            <a:pPr>
              <a:defRPr b="1" sz="29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Kammer, Shemansky, </a:t>
            </a:r>
          </a:p>
          <a:p>
            <a:pPr>
              <a:defRPr b="1" sz="29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Fan, Gao, Yung 2015</a:t>
            </a:r>
          </a:p>
        </p:txBody>
      </p:sp>
      <p:pic>
        <p:nvPicPr>
          <p:cNvPr id="267" name="Siteng Photo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73153" y="4862210"/>
            <a:ext cx="2388286" cy="2388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peter1 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4176" y="4789835"/>
            <a:ext cx="1912822" cy="2456836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hape 269"/>
          <p:cNvSpPr/>
          <p:nvPr/>
        </p:nvSpPr>
        <p:spPr>
          <a:xfrm>
            <a:off x="8540975" y="635000"/>
            <a:ext cx="382344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400"/>
            </a:pPr>
            <a:r>
              <a:t>Tholins on Titan</a:t>
            </a:r>
          </a:p>
          <a:p>
            <a:pPr>
              <a:defRPr sz="3400"/>
            </a:pPr>
            <a:r>
              <a:t>Data: Cassini UVIS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hape 27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302" y="-260029"/>
            <a:ext cx="12872196" cy="9654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12795" y="1246406"/>
            <a:ext cx="1614933" cy="2159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Shape 275"/>
          <p:cNvSpPr/>
          <p:nvPr/>
        </p:nvSpPr>
        <p:spPr>
          <a:xfrm>
            <a:off x="10056201" y="3415630"/>
            <a:ext cx="262012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b="1" sz="2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Xi (Arthur) Zhang</a:t>
            </a:r>
          </a:p>
        </p:txBody>
      </p:sp>
      <p:sp>
        <p:nvSpPr>
          <p:cNvPr id="276" name="Shape 276"/>
          <p:cNvSpPr/>
          <p:nvPr/>
        </p:nvSpPr>
        <p:spPr>
          <a:xfrm>
            <a:off x="3868835" y="7956550"/>
            <a:ext cx="5181601" cy="120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2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Zhang, West, Banfield, Yung  2013</a:t>
            </a:r>
          </a:p>
          <a:p>
            <a:pPr>
              <a:defRPr sz="2400">
                <a:solidFill>
                  <a:srgbClr val="53585F"/>
                </a:solidFill>
              </a:defRPr>
            </a:pPr>
            <a:r>
              <a:t>Horst et al. 2012</a:t>
            </a:r>
          </a:p>
          <a:p>
            <a:pPr>
              <a:defRPr sz="2400">
                <a:solidFill>
                  <a:srgbClr val="53585F"/>
                </a:solidFill>
              </a:defRPr>
            </a:pPr>
            <a:r>
              <a:t>Trainer et al. 2006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7400" y="1670050"/>
            <a:ext cx="95504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Shape 279"/>
          <p:cNvSpPr/>
          <p:nvPr/>
        </p:nvSpPr>
        <p:spPr>
          <a:xfrm>
            <a:off x="7682738" y="1822450"/>
            <a:ext cx="1703325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/>
            </a:pPr>
            <a:r>
              <a:t>Wong et al. 2016</a:t>
            </a:r>
          </a:p>
          <a:p>
            <a:pPr/>
            <a:r>
              <a:rPr sz="1600"/>
              <a:t>Gao et al. 2016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250" y="1949450"/>
            <a:ext cx="91567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" y="25406"/>
            <a:ext cx="13004784" cy="9753588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Shape 284"/>
          <p:cNvSpPr/>
          <p:nvPr/>
        </p:nvSpPr>
        <p:spPr>
          <a:xfrm>
            <a:off x="4736285" y="7232650"/>
            <a:ext cx="3227430" cy="147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535353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/>
        </p:nvSpPr>
        <p:spPr>
          <a:xfrm>
            <a:off x="1431582" y="2031012"/>
            <a:ext cx="6313069" cy="3648710"/>
          </a:xfrm>
          <a:prstGeom prst="rect">
            <a:avLst/>
          </a:prstGeom>
          <a:solidFill>
            <a:srgbClr val="DCDEE0">
              <a:alpha val="4978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87" name="Shape 287"/>
          <p:cNvSpPr/>
          <p:nvPr/>
        </p:nvSpPr>
        <p:spPr>
          <a:xfrm>
            <a:off x="1431582" y="5881297"/>
            <a:ext cx="6313069" cy="3648710"/>
          </a:xfrm>
          <a:prstGeom prst="rect">
            <a:avLst/>
          </a:prstGeom>
          <a:solidFill>
            <a:srgbClr val="DCDEE0">
              <a:alpha val="4978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88" name="Shape 288"/>
          <p:cNvSpPr/>
          <p:nvPr>
            <p:ph type="title" idx="4294967295"/>
          </p:nvPr>
        </p:nvSpPr>
        <p:spPr>
          <a:xfrm>
            <a:off x="952500" y="19546"/>
            <a:ext cx="11099800" cy="180989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Autocatalysis</a:t>
            </a:r>
          </a:p>
        </p:txBody>
      </p:sp>
      <p:pic>
        <p:nvPicPr>
          <p:cNvPr id="28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52583" y="4113098"/>
            <a:ext cx="2172528" cy="2742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79508" y="4113098"/>
            <a:ext cx="1940511" cy="2742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7048" y="2101131"/>
            <a:ext cx="8049977" cy="7867022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8086443" y="6935352"/>
            <a:ext cx="400451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457200">
              <a:defRPr b="1"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Allen, Pinto and Yung 1982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602591" y="-76796"/>
            <a:ext cx="1970717" cy="10786289"/>
          </a:xfrm>
          <a:prstGeom prst="rect">
            <a:avLst/>
          </a:prstGeom>
          <a:solidFill>
            <a:srgbClr val="DCDEE0">
              <a:alpha val="4978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58" name="Shape 158"/>
          <p:cNvSpPr/>
          <p:nvPr/>
        </p:nvSpPr>
        <p:spPr>
          <a:xfrm>
            <a:off x="-330090" y="2632907"/>
            <a:ext cx="13664980" cy="1145579"/>
          </a:xfrm>
          <a:prstGeom prst="rect">
            <a:avLst/>
          </a:prstGeom>
          <a:solidFill>
            <a:srgbClr val="DCDEE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59" name="Shape 159"/>
          <p:cNvSpPr/>
          <p:nvPr/>
        </p:nvSpPr>
        <p:spPr>
          <a:xfrm>
            <a:off x="121583" y="-680242"/>
            <a:ext cx="2932734" cy="713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0">
                <a:solidFill>
                  <a:srgbClr val="DCDEE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160" name="Shape 160"/>
          <p:cNvSpPr/>
          <p:nvPr/>
        </p:nvSpPr>
        <p:spPr>
          <a:xfrm>
            <a:off x="3339893" y="637256"/>
            <a:ext cx="7404101" cy="816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000">
                <a:solidFill>
                  <a:srgbClr val="53585F"/>
                </a:solidFill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T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errestrial and planetary atmospheres</a:t>
            </a:r>
            <a:endParaRPr b="1">
              <a:latin typeface="Helvetica"/>
              <a:ea typeface="Helvetica"/>
              <a:cs typeface="Helvetica"/>
              <a:sym typeface="Helvetica"/>
            </a:endParaRPr>
          </a:p>
          <a:p>
            <a:pPr algn="l">
              <a:defRPr sz="4400">
                <a:solidFill>
                  <a:srgbClr val="53585F"/>
                </a:solidFill>
              </a:defRPr>
            </a:pPr>
            <a:endParaRPr b="1">
              <a:latin typeface="Helvetica"/>
              <a:ea typeface="Helvetica"/>
              <a:cs typeface="Helvetica"/>
              <a:sym typeface="Helvetica"/>
            </a:endParaRPr>
          </a:p>
          <a:p>
            <a:pPr algn="l">
              <a:defRPr sz="4400">
                <a:solidFill>
                  <a:srgbClr val="53585F"/>
                </a:solidFill>
              </a:defRPr>
            </a:pPr>
            <a:endParaRPr b="1">
              <a:latin typeface="Helvetica"/>
              <a:ea typeface="Helvetica"/>
              <a:cs typeface="Helvetica"/>
              <a:sym typeface="Helvetica"/>
            </a:endParaRPr>
          </a:p>
          <a:p>
            <a:pPr algn="l">
              <a:defRPr sz="4000">
                <a:solidFill>
                  <a:srgbClr val="53585F"/>
                </a:solidFill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that they can usefully be studied as a single field, each reinforcing ideas from the other.</a:t>
            </a:r>
          </a:p>
        </p:txBody>
      </p:sp>
      <p:sp>
        <p:nvSpPr>
          <p:cNvPr id="161" name="Shape 161"/>
          <p:cNvSpPr/>
          <p:nvPr/>
        </p:nvSpPr>
        <p:spPr>
          <a:xfrm>
            <a:off x="7999634" y="8748944"/>
            <a:ext cx="8793719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i="1" sz="4000">
                <a:solidFill>
                  <a:srgbClr val="53585F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—Gerald Kuiper</a:t>
            </a:r>
          </a:p>
        </p:txBody>
      </p:sp>
      <p:sp>
        <p:nvSpPr>
          <p:cNvPr id="162" name="Shape 162"/>
          <p:cNvSpPr/>
          <p:nvPr/>
        </p:nvSpPr>
        <p:spPr>
          <a:xfrm>
            <a:off x="613353" y="1922996"/>
            <a:ext cx="12119617" cy="256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i="1" spc="-252" sz="8400">
                <a:solidFill>
                  <a:schemeClr val="accent1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pPr>
          </a:p>
          <a:p>
            <a:pPr algn="l">
              <a:defRPr i="1" spc="-252" sz="8400">
                <a:solidFill>
                  <a:schemeClr val="accent1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pPr>
            <a:r>
              <a:t>share so much in common</a:t>
            </a:r>
          </a:p>
        </p:txBody>
      </p:sp>
      <p:pic>
        <p:nvPicPr>
          <p:cNvPr id="163" name="kuiper img000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198" y="5703668"/>
            <a:ext cx="2763504" cy="40421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/>
        </p:nvSpPr>
        <p:spPr>
          <a:xfrm>
            <a:off x="-532807" y="4814828"/>
            <a:ext cx="14436924" cy="4005459"/>
          </a:xfrm>
          <a:prstGeom prst="rect">
            <a:avLst/>
          </a:prstGeom>
          <a:solidFill>
            <a:srgbClr val="DCDEE0">
              <a:alpha val="4978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95" name="Shape 295"/>
          <p:cNvSpPr/>
          <p:nvPr/>
        </p:nvSpPr>
        <p:spPr>
          <a:xfrm>
            <a:off x="-532807" y="1071453"/>
            <a:ext cx="14436924" cy="3441346"/>
          </a:xfrm>
          <a:prstGeom prst="rect">
            <a:avLst/>
          </a:prstGeom>
          <a:solidFill>
            <a:srgbClr val="DCDEE0">
              <a:alpha val="4978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29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813" y="1452501"/>
            <a:ext cx="2679249" cy="2679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29762" y="1452501"/>
            <a:ext cx="2284759" cy="2679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4786" y="5149609"/>
            <a:ext cx="2401846" cy="3335896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Shape 299"/>
          <p:cNvSpPr/>
          <p:nvPr>
            <p:ph type="title" idx="4294967295"/>
          </p:nvPr>
        </p:nvSpPr>
        <p:spPr>
          <a:xfrm>
            <a:off x="6017316" y="968672"/>
            <a:ext cx="6514672" cy="3646908"/>
          </a:xfrm>
          <a:prstGeom prst="rect">
            <a:avLst/>
          </a:prstGeom>
        </p:spPr>
        <p:txBody>
          <a:bodyPr/>
          <a:lstStyle/>
          <a:p>
            <a:pPr algn="l">
              <a:defRPr sz="5000">
                <a:solidFill>
                  <a:srgbClr val="53585F"/>
                </a:solidFill>
              </a:defRPr>
            </a:pPr>
            <a:r>
              <a:t>Randy Gladstone</a:t>
            </a:r>
          </a:p>
          <a:p>
            <a:pPr algn="l">
              <a:defRPr sz="5000">
                <a:solidFill>
                  <a:srgbClr val="53585F"/>
                </a:solidFill>
              </a:defRPr>
            </a:pPr>
            <a:r>
              <a:t>&amp; Mike Summers</a:t>
            </a:r>
          </a:p>
          <a:p>
            <a:pPr algn="l" defTabSz="457200">
              <a:defRPr b="1" sz="5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Is Pluto a Proxy for Snowball Titan?</a:t>
            </a:r>
          </a:p>
        </p:txBody>
      </p:sp>
      <p:sp>
        <p:nvSpPr>
          <p:cNvPr id="300" name="Shape 300"/>
          <p:cNvSpPr/>
          <p:nvPr/>
        </p:nvSpPr>
        <p:spPr>
          <a:xfrm>
            <a:off x="3424239" y="5007807"/>
            <a:ext cx="6522832" cy="361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5000">
                <a:solidFill>
                  <a:srgbClr val="53585F"/>
                </a:solidFill>
              </a:defRPr>
            </a:pPr>
            <a:r>
              <a:t>Jim Lyons</a:t>
            </a:r>
          </a:p>
          <a:p>
            <a:pPr algn="l" defTabSz="457200">
              <a:defRPr b="1" sz="39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Is Triton more similar to Pluto than to Titan?</a:t>
            </a:r>
          </a:p>
          <a:p>
            <a:pPr algn="l" defTabSz="457200">
              <a:defRPr b="1" sz="39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1" sz="3200">
                <a:latin typeface="Helvetica"/>
                <a:ea typeface="Helvetica"/>
                <a:cs typeface="Helvetica"/>
                <a:sym typeface="Helvetica"/>
              </a:defRPr>
            </a:pPr>
            <a:r>
              <a:t>Lyons, Allen and Yung 1992</a:t>
            </a:r>
          </a:p>
        </p:txBody>
      </p:sp>
      <p:sp>
        <p:nvSpPr>
          <p:cNvPr id="301" name="Shape 301"/>
          <p:cNvSpPr/>
          <p:nvPr/>
        </p:nvSpPr>
        <p:spPr>
          <a:xfrm>
            <a:off x="3499073" y="115372"/>
            <a:ext cx="6006654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Outstanding Issues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/>
        </p:nvSpPr>
        <p:spPr>
          <a:xfrm>
            <a:off x="1450078" y="2425938"/>
            <a:ext cx="9833711" cy="599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>
              <a:defRPr sz="4800">
                <a:solidFill>
                  <a:srgbClr val="53585F"/>
                </a:solidFill>
              </a:defRPr>
            </a:pPr>
          </a:p>
          <a:p>
            <a:pPr lvl="1">
              <a:defRPr sz="4800">
                <a:solidFill>
                  <a:srgbClr val="53585F"/>
                </a:solidFill>
              </a:defRPr>
            </a:pPr>
            <a:r>
              <a:t>Abiotic Organic Synthesis</a:t>
            </a:r>
          </a:p>
          <a:p>
            <a:pPr lvl="1">
              <a:defRPr sz="4800">
                <a:solidFill>
                  <a:srgbClr val="53585F"/>
                </a:solidFill>
              </a:defRPr>
            </a:pPr>
          </a:p>
        </p:txBody>
      </p:sp>
      <p:sp>
        <p:nvSpPr>
          <p:cNvPr id="304" name="Shape 304"/>
          <p:cNvSpPr/>
          <p:nvPr>
            <p:ph type="title"/>
          </p:nvPr>
        </p:nvSpPr>
        <p:spPr>
          <a:xfrm>
            <a:off x="817033" y="635000"/>
            <a:ext cx="11099801" cy="1270000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Outstanding Issues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Today’s Outline</a:t>
            </a:r>
          </a:p>
        </p:txBody>
      </p:sp>
      <p:sp>
        <p:nvSpPr>
          <p:cNvPr id="307" name="Shape 30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8" name="Shape 308"/>
          <p:cNvSpPr/>
          <p:nvPr/>
        </p:nvSpPr>
        <p:spPr>
          <a:xfrm>
            <a:off x="-4207078" y="-1155700"/>
            <a:ext cx="13024257" cy="938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                  </a:t>
            </a:r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  <a:r>
              <a:t>Introduction</a:t>
            </a:r>
          </a:p>
          <a:p>
            <a:pPr/>
          </a:p>
          <a:p>
            <a:pPr/>
            <a:r>
              <a:t>                                        Terrestrial Planets: Mars, Earth, Venus</a:t>
            </a:r>
          </a:p>
          <a:p>
            <a:pPr/>
            <a:r>
              <a:t>                                      </a:t>
            </a:r>
          </a:p>
          <a:p>
            <a:pPr/>
            <a:r>
              <a:t>                                        Terrestrial Analogs: Titan, Pluto,Triton</a:t>
            </a:r>
          </a:p>
          <a:p>
            <a:pPr/>
          </a:p>
          <a:p>
            <a:pPr/>
            <a:r>
              <a:t>              Exoplanets and Life</a:t>
            </a:r>
          </a:p>
          <a:p>
            <a:pPr/>
          </a:p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7756" y="1370136"/>
            <a:ext cx="11229288" cy="8421968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Shape 311"/>
          <p:cNvSpPr/>
          <p:nvPr/>
        </p:nvSpPr>
        <p:spPr>
          <a:xfrm>
            <a:off x="9349385" y="9074150"/>
            <a:ext cx="2333775" cy="469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Gao et al. 2015 </a:t>
            </a:r>
          </a:p>
        </p:txBody>
      </p:sp>
      <p:sp>
        <p:nvSpPr>
          <p:cNvPr id="312" name="Shape 312"/>
          <p:cNvSpPr/>
          <p:nvPr/>
        </p:nvSpPr>
        <p:spPr>
          <a:xfrm>
            <a:off x="5122698" y="349250"/>
            <a:ext cx="3343604" cy="102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1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ExoMars</a:t>
            </a:r>
          </a:p>
        </p:txBody>
      </p:sp>
      <p:sp>
        <p:nvSpPr>
          <p:cNvPr id="313" name="Shape 313"/>
          <p:cNvSpPr/>
          <p:nvPr/>
        </p:nvSpPr>
        <p:spPr>
          <a:xfrm>
            <a:off x="8972196" y="4864100"/>
            <a:ext cx="1004012" cy="647700"/>
          </a:xfrm>
          <a:prstGeom prst="rect">
            <a:avLst/>
          </a:prstGeom>
          <a:solidFill>
            <a:srgbClr val="EEE4E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    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86" y="8724"/>
            <a:ext cx="13030173" cy="97726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mtitan_c2_compar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9608" y="1423647"/>
            <a:ext cx="11106604" cy="8329953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Shape 318"/>
          <p:cNvSpPr/>
          <p:nvPr/>
        </p:nvSpPr>
        <p:spPr>
          <a:xfrm>
            <a:off x="4881537" y="344147"/>
            <a:ext cx="278452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ExoTitan</a:t>
            </a:r>
          </a:p>
        </p:txBody>
      </p:sp>
      <p:sp>
        <p:nvSpPr>
          <p:cNvPr id="319" name="Shape 319"/>
          <p:cNvSpPr/>
          <p:nvPr/>
        </p:nvSpPr>
        <p:spPr>
          <a:xfrm>
            <a:off x="8429848" y="452097"/>
            <a:ext cx="46287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Gao and Yung (2016)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0878" y="1393309"/>
            <a:ext cx="9845962" cy="7384472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Shape 322"/>
          <p:cNvSpPr/>
          <p:nvPr/>
        </p:nvSpPr>
        <p:spPr>
          <a:xfrm>
            <a:off x="422228" y="519089"/>
            <a:ext cx="1251594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7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Hot Jupiters: Equilibrium and Disequilibrium Chemistry</a:t>
            </a:r>
          </a:p>
        </p:txBody>
      </p:sp>
      <p:pic>
        <p:nvPicPr>
          <p:cNvPr id="323" name="Line pic 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28076" y="1784350"/>
            <a:ext cx="2210024" cy="2210024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Shape 324"/>
          <p:cNvSpPr/>
          <p:nvPr/>
        </p:nvSpPr>
        <p:spPr>
          <a:xfrm>
            <a:off x="10737607" y="4235450"/>
            <a:ext cx="2070660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Mike Line</a:t>
            </a:r>
          </a:p>
        </p:txBody>
      </p:sp>
      <p:sp>
        <p:nvSpPr>
          <p:cNvPr id="325" name="Shape 325"/>
          <p:cNvSpPr/>
          <p:nvPr/>
        </p:nvSpPr>
        <p:spPr>
          <a:xfrm>
            <a:off x="7371443" y="8832850"/>
            <a:ext cx="5551780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Exoplanet like HD189733b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line fig Screen Shot 2015-10-28 at 10.23.1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937" y="1606118"/>
            <a:ext cx="10911667" cy="7729912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Shape 328"/>
          <p:cNvSpPr/>
          <p:nvPr/>
        </p:nvSpPr>
        <p:spPr>
          <a:xfrm>
            <a:off x="9687917" y="222250"/>
            <a:ext cx="3314701" cy="162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300">
                <a:solidFill>
                  <a:srgbClr val="53585F"/>
                </a:solidFill>
              </a:defRPr>
            </a:pPr>
          </a:p>
          <a:p>
            <a:pPr>
              <a:defRPr b="1" sz="33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Line and Yung</a:t>
            </a:r>
          </a:p>
          <a:p>
            <a:pPr>
              <a:defRPr b="1" sz="33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(2013)</a:t>
            </a:r>
          </a:p>
        </p:txBody>
      </p:sp>
      <p:sp>
        <p:nvSpPr>
          <p:cNvPr id="329" name="Shape 329"/>
          <p:cNvSpPr/>
          <p:nvPr/>
        </p:nvSpPr>
        <p:spPr>
          <a:xfrm>
            <a:off x="-290221" y="533400"/>
            <a:ext cx="10177226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Test of Equilibrium Chemistry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500" y="88900"/>
            <a:ext cx="11823700" cy="9385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9543" y="-95250"/>
            <a:ext cx="1137361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3">
            <a:hueOff val="-333989"/>
            <a:satOff val="3917"/>
            <a:lumOff val="-6666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828181" y="4343400"/>
            <a:ext cx="9476675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 </a:t>
            </a:r>
          </a:p>
        </p:txBody>
      </p:sp>
      <p:pic>
        <p:nvPicPr>
          <p:cNvPr id="166" name="946f79989a0c531ca8b0d3d1f992dba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1375" y="-34225"/>
            <a:ext cx="9822050" cy="9822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feynma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0683" y="518583"/>
            <a:ext cx="3191674" cy="28282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/>
        </p:nvSpPr>
        <p:spPr>
          <a:xfrm>
            <a:off x="1450078" y="2425938"/>
            <a:ext cx="9833711" cy="599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>
              <a:defRPr sz="4800">
                <a:solidFill>
                  <a:srgbClr val="53585F"/>
                </a:solidFill>
              </a:defRPr>
            </a:pPr>
          </a:p>
          <a:p>
            <a:pPr lvl="1">
              <a:defRPr sz="4800">
                <a:solidFill>
                  <a:srgbClr val="53585F"/>
                </a:solidFill>
              </a:defRPr>
            </a:pPr>
            <a:r>
              <a:t>Biosignature</a:t>
            </a:r>
          </a:p>
          <a:p>
            <a:pPr lvl="1">
              <a:defRPr sz="4800">
                <a:solidFill>
                  <a:srgbClr val="53585F"/>
                </a:solidFill>
              </a:defRPr>
            </a:pPr>
          </a:p>
        </p:txBody>
      </p:sp>
      <p:sp>
        <p:nvSpPr>
          <p:cNvPr id="336" name="Shape 336"/>
          <p:cNvSpPr/>
          <p:nvPr>
            <p:ph type="title"/>
          </p:nvPr>
        </p:nvSpPr>
        <p:spPr>
          <a:xfrm>
            <a:off x="817033" y="635000"/>
            <a:ext cx="11099801" cy="1270000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Outstanding Issues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Today’s Outline</a:t>
            </a:r>
          </a:p>
        </p:txBody>
      </p:sp>
      <p:sp>
        <p:nvSpPr>
          <p:cNvPr id="339" name="Shape 33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40" name="Shape 340"/>
          <p:cNvSpPr/>
          <p:nvPr/>
        </p:nvSpPr>
        <p:spPr>
          <a:xfrm>
            <a:off x="-4207078" y="-1155700"/>
            <a:ext cx="13024257" cy="938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                  </a:t>
            </a:r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  <a:r>
              <a:t>Introduction</a:t>
            </a:r>
          </a:p>
          <a:p>
            <a:pPr/>
          </a:p>
          <a:p>
            <a:pPr/>
            <a:r>
              <a:t>                                        Terrestrial Planets: Mars, Earth, Venus</a:t>
            </a:r>
          </a:p>
          <a:p>
            <a:pPr/>
            <a:r>
              <a:t>                                      </a:t>
            </a:r>
          </a:p>
          <a:p>
            <a:pPr/>
            <a:r>
              <a:t>                                        Terrestrial Analogs: Titan, Pluto,Triton</a:t>
            </a:r>
          </a:p>
          <a:p>
            <a:pPr/>
          </a:p>
          <a:p>
            <a:pPr/>
            <a:r>
              <a:t>              Exoplanets and Life</a:t>
            </a:r>
          </a:p>
          <a:p>
            <a:pPr/>
          </a:p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700">
                <a:solidFill>
                  <a:srgbClr val="53585F"/>
                </a:solidFill>
              </a:defRPr>
            </a:lvl1pPr>
          </a:lstStyle>
          <a:p>
            <a:pPr/>
            <a:r>
              <a:t>Outstanding Issue:</a:t>
            </a:r>
          </a:p>
        </p:txBody>
      </p:sp>
      <p:pic>
        <p:nvPicPr>
          <p:cNvPr id="343" name="Golden-Masks-from-Sanxingdui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84069" y="4611627"/>
            <a:ext cx="3659862" cy="2049523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Shape 344"/>
          <p:cNvSpPr/>
          <p:nvPr/>
        </p:nvSpPr>
        <p:spPr>
          <a:xfrm>
            <a:off x="8503065" y="7004050"/>
            <a:ext cx="3821870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>
                <a:solidFill>
                  <a:srgbClr val="53585F"/>
                </a:solidFill>
              </a:defRPr>
            </a:lvl1pPr>
          </a:lstStyle>
          <a:p>
            <a:pPr/>
            <a:r>
              <a:t>Sanxingdui Museum Sichuan, China</a:t>
            </a:r>
          </a:p>
        </p:txBody>
      </p:sp>
      <p:sp>
        <p:nvSpPr>
          <p:cNvPr id="345" name="Shape 345"/>
          <p:cNvSpPr/>
          <p:nvPr/>
        </p:nvSpPr>
        <p:spPr>
          <a:xfrm>
            <a:off x="749557" y="3073400"/>
            <a:ext cx="6629401" cy="120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730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 Are we alone?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8304" y="914027"/>
            <a:ext cx="10567393" cy="7925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56051" y="2892917"/>
            <a:ext cx="1818698" cy="2424930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Shape 349"/>
          <p:cNvSpPr/>
          <p:nvPr/>
        </p:nvSpPr>
        <p:spPr>
          <a:xfrm>
            <a:off x="9717856" y="5270021"/>
            <a:ext cx="1895089" cy="406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>
              <a:defRPr sz="2800"/>
            </a:pPr>
            <a:r>
              <a:rPr sz="2000"/>
              <a:t>Chris Webster</a:t>
            </a:r>
          </a:p>
        </p:txBody>
      </p:sp>
      <p:pic>
        <p:nvPicPr>
          <p:cNvPr id="350" name="mahaffy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56051" y="5831796"/>
            <a:ext cx="1818698" cy="2728047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Shape 351"/>
          <p:cNvSpPr/>
          <p:nvPr/>
        </p:nvSpPr>
        <p:spPr>
          <a:xfrm>
            <a:off x="9717856" y="8496857"/>
            <a:ext cx="1895089" cy="393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/>
            </a:lvl1pPr>
          </a:lstStyle>
          <a:p>
            <a:pPr/>
            <a:r>
              <a:t>Paul Mahaffy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4506" y="2113780"/>
            <a:ext cx="8710336" cy="6532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image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3724" y="438600"/>
            <a:ext cx="2365533" cy="2365534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Shape 355"/>
          <p:cNvSpPr/>
          <p:nvPr/>
        </p:nvSpPr>
        <p:spPr>
          <a:xfrm>
            <a:off x="-489494" y="2273300"/>
            <a:ext cx="3036470" cy="207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53585F"/>
                </a:solidFill>
              </a:defRPr>
            </a:pPr>
            <a:r>
              <a:t>         </a:t>
            </a:r>
          </a:p>
          <a:p>
            <a:pPr>
              <a:defRPr sz="2300">
                <a:solidFill>
                  <a:srgbClr val="53585F"/>
                </a:solidFill>
              </a:defRPr>
            </a:pPr>
            <a:r>
              <a:t>     Renyu Hu</a:t>
            </a:r>
          </a:p>
          <a:p>
            <a:pPr>
              <a:defRPr sz="2300">
                <a:solidFill>
                  <a:srgbClr val="53585F"/>
                </a:solidFill>
              </a:defRPr>
            </a:pPr>
          </a:p>
          <a:p>
            <a:pPr>
              <a:defRPr sz="2300">
                <a:solidFill>
                  <a:srgbClr val="53585F"/>
                </a:solidFill>
              </a:defRPr>
            </a:pPr>
            <a:r>
              <a:t>            Hubble Fellow</a:t>
            </a:r>
          </a:p>
          <a:p>
            <a:pPr>
              <a:defRPr sz="2300">
                <a:solidFill>
                  <a:srgbClr val="53585F"/>
                </a:solidFill>
              </a:defRPr>
            </a:pPr>
            <a:r>
              <a:t>          JPL Scientist</a:t>
            </a:r>
          </a:p>
        </p:txBody>
      </p:sp>
      <p:sp>
        <p:nvSpPr>
          <p:cNvPr id="356" name="Shape 356"/>
          <p:cNvSpPr/>
          <p:nvPr/>
        </p:nvSpPr>
        <p:spPr>
          <a:xfrm>
            <a:off x="10026497" y="8166100"/>
            <a:ext cx="1380488" cy="6477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image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54206" y="3532645"/>
            <a:ext cx="7258033" cy="3911274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Shape 359"/>
          <p:cNvSpPr/>
          <p:nvPr>
            <p:ph type="title" idx="4294967295"/>
          </p:nvPr>
        </p:nvSpPr>
        <p:spPr>
          <a:xfrm>
            <a:off x="952500" y="635000"/>
            <a:ext cx="11099800" cy="2159000"/>
          </a:xfrm>
          <a:prstGeom prst="rect">
            <a:avLst/>
          </a:prstGeom>
        </p:spPr>
        <p:txBody>
          <a:bodyPr lIns="0" tIns="0" rIns="0" bIns="0"/>
          <a:lstStyle>
            <a:lvl1pPr defTabSz="462743">
              <a:defRPr b="1" sz="7119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Carbon Escape via CO Photodissociation</a:t>
            </a:r>
          </a:p>
        </p:txBody>
      </p:sp>
      <p:sp>
        <p:nvSpPr>
          <p:cNvPr id="360" name="Shape 360"/>
          <p:cNvSpPr/>
          <p:nvPr/>
        </p:nvSpPr>
        <p:spPr>
          <a:xfrm>
            <a:off x="5175238" y="7854681"/>
            <a:ext cx="703436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defRPr b="1" sz="3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Hu, Kass, Ehlmann and Yung 2015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/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pPr defTabSz="490727">
              <a:defRPr b="1" sz="6719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 Moderately Dense</a:t>
            </a:r>
          </a:p>
          <a:p>
            <a:pPr defTabSz="490727">
              <a:defRPr b="1" sz="6719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Early Atmosphere</a:t>
            </a:r>
          </a:p>
        </p:txBody>
      </p:sp>
      <p:sp>
        <p:nvSpPr>
          <p:cNvPr id="363" name="Shape 363"/>
          <p:cNvSpPr/>
          <p:nvPr>
            <p:ph type="body" idx="4294967295"/>
          </p:nvPr>
        </p:nvSpPr>
        <p:spPr>
          <a:xfrm>
            <a:off x="952500" y="2657475"/>
            <a:ext cx="11099800" cy="6286500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3600"/>
              </a:spcBef>
              <a:defRPr>
                <a:solidFill>
                  <a:srgbClr val="53585F"/>
                </a:solidFill>
              </a:defRPr>
            </a:pPr>
            <a:r>
              <a:t>An upper limit of 0.9 bar can be derived from when carbonate formed in the subsurface </a:t>
            </a:r>
          </a:p>
          <a:p>
            <a:pPr>
              <a:spcBef>
                <a:spcPts val="3600"/>
              </a:spcBef>
              <a:defRPr>
                <a:solidFill>
                  <a:srgbClr val="53585F"/>
                </a:solidFill>
              </a:defRPr>
            </a:pPr>
            <a:r>
              <a:t>Or 1.7 bar when carbonate in surface lakes</a:t>
            </a:r>
          </a:p>
          <a:p>
            <a:pPr marL="0" indent="0">
              <a:buSzTx/>
              <a:buNone/>
              <a:defRPr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 atmosphere does not collapse, allowing transient melting, runoff, and low-temperature hydrological cycles</a:t>
            </a:r>
          </a:p>
        </p:txBody>
      </p:sp>
      <p:sp>
        <p:nvSpPr>
          <p:cNvPr id="364" name="Shape 364"/>
          <p:cNvSpPr/>
          <p:nvPr/>
        </p:nvSpPr>
        <p:spPr>
          <a:xfrm>
            <a:off x="2234014" y="8889731"/>
            <a:ext cx="1070372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defRPr b="1" sz="2400">
                <a:solidFill>
                  <a:srgbClr val="A6AA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Forget et al. 2013; Kite et al. 2014; Hu et al. 2015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0" y="19050"/>
            <a:ext cx="12331700" cy="952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681" y="-95250"/>
            <a:ext cx="12609338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my figures for yuk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mlwsmall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04040" y="5957038"/>
            <a:ext cx="2413229" cy="3200401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Shape 372"/>
          <p:cNvSpPr/>
          <p:nvPr/>
        </p:nvSpPr>
        <p:spPr>
          <a:xfrm>
            <a:off x="-1600331" y="704849"/>
            <a:ext cx="12649462" cy="1066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19936">
              <a:defRPr b="1" sz="63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        How did Life Start on Earth?</a:t>
            </a:r>
          </a:p>
        </p:txBody>
      </p:sp>
      <p:pic>
        <p:nvPicPr>
          <p:cNvPr id="373" name="c8812ab600b700e3c9d17b22b93d3d57-nascence ma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05889" y="1998464"/>
            <a:ext cx="3547719" cy="2480264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Shape 374"/>
          <p:cNvSpPr/>
          <p:nvPr/>
        </p:nvSpPr>
        <p:spPr>
          <a:xfrm>
            <a:off x="9673601" y="4578350"/>
            <a:ext cx="2412244" cy="4191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210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Russell </a:t>
            </a:r>
            <a:r>
              <a:rPr i="1"/>
              <a:t>et al.</a:t>
            </a:r>
            <a:r>
              <a:t> 2014</a:t>
            </a:r>
          </a:p>
        </p:txBody>
      </p:sp>
      <p:sp>
        <p:nvSpPr>
          <p:cNvPr id="375" name="Shape 375"/>
          <p:cNvSpPr/>
          <p:nvPr/>
        </p:nvSpPr>
        <p:spPr>
          <a:xfrm>
            <a:off x="10703893" y="9179769"/>
            <a:ext cx="221352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1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Michael L. Wong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Today’s Outline</a:t>
            </a:r>
          </a:p>
        </p:txBody>
      </p:sp>
      <p:sp>
        <p:nvSpPr>
          <p:cNvPr id="170" name="Shape 170"/>
          <p:cNvSpPr/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1" name="Shape 171"/>
          <p:cNvSpPr/>
          <p:nvPr/>
        </p:nvSpPr>
        <p:spPr>
          <a:xfrm>
            <a:off x="-4207078" y="-1155700"/>
            <a:ext cx="13024257" cy="938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                  </a:t>
            </a:r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  <a:r>
              <a:t>Introduction</a:t>
            </a:r>
          </a:p>
          <a:p>
            <a:pPr/>
          </a:p>
          <a:p>
            <a:pPr/>
            <a:r>
              <a:t>                                        Terrestrial Planets: Mars, Earth, Venus</a:t>
            </a:r>
          </a:p>
          <a:p>
            <a:pPr/>
            <a:r>
              <a:t>                                      </a:t>
            </a:r>
          </a:p>
          <a:p>
            <a:pPr/>
            <a:r>
              <a:t>                                        Terrestrial Analogs: Titan, Pluto,Triton</a:t>
            </a:r>
          </a:p>
          <a:p>
            <a:pPr/>
          </a:p>
          <a:p>
            <a:pPr/>
            <a:r>
              <a:t>              Exoplanets and Life</a:t>
            </a:r>
          </a:p>
          <a:p>
            <a:pPr/>
          </a:p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my figures for yu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84831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Shape 378"/>
          <p:cNvSpPr/>
          <p:nvPr/>
        </p:nvSpPr>
        <p:spPr>
          <a:xfrm>
            <a:off x="-4760268" y="336550"/>
            <a:ext cx="17627601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53585F"/>
                </a:solidFill>
              </a:defRPr>
            </a:pPr>
            <a:r>
              <a:t>                                 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Emergence of Life is Ineluctable on a Habitable Planet!</a:t>
            </a:r>
          </a:p>
        </p:txBody>
      </p:sp>
      <p:sp>
        <p:nvSpPr>
          <p:cNvPr id="379" name="Shape 379"/>
          <p:cNvSpPr/>
          <p:nvPr/>
        </p:nvSpPr>
        <p:spPr>
          <a:xfrm>
            <a:off x="254" y="8851900"/>
            <a:ext cx="11861801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Wong, Russell, Charnay, Yung 2016, In Review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Santander 2015 all  26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210" y="21157"/>
            <a:ext cx="12948380" cy="97112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/>
          <p:nvPr/>
        </p:nvSpPr>
        <p:spPr>
          <a:xfrm>
            <a:off x="-532807" y="760441"/>
            <a:ext cx="14436924" cy="1353348"/>
          </a:xfrm>
          <a:prstGeom prst="rect">
            <a:avLst/>
          </a:prstGeom>
          <a:solidFill>
            <a:srgbClr val="DCDEE0">
              <a:alpha val="4978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84" name="Shape 384"/>
          <p:cNvSpPr/>
          <p:nvPr/>
        </p:nvSpPr>
        <p:spPr>
          <a:xfrm>
            <a:off x="103048" y="-826139"/>
            <a:ext cx="2932734" cy="713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0">
                <a:solidFill>
                  <a:srgbClr val="DCDEE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385" name="Shape 385"/>
          <p:cNvSpPr/>
          <p:nvPr/>
        </p:nvSpPr>
        <p:spPr>
          <a:xfrm>
            <a:off x="1048734" y="2005961"/>
            <a:ext cx="10091803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90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</a:defRPr>
            </a:lvl1pPr>
          </a:lstStyle>
          <a:p>
            <a:pPr>
              <a:defRPr>
                <a:solidFill>
                  <a:srgbClr val="53585F"/>
                </a:solidFill>
              </a:defRPr>
            </a:pPr>
            <a:r>
              <a:rPr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</a:rPr>
              <a:t>uniquely positioned</a:t>
            </a:r>
          </a:p>
        </p:txBody>
      </p:sp>
      <p:sp>
        <p:nvSpPr>
          <p:cNvPr id="386" name="Shape 386"/>
          <p:cNvSpPr/>
          <p:nvPr/>
        </p:nvSpPr>
        <p:spPr>
          <a:xfrm>
            <a:off x="8314680" y="8374084"/>
            <a:ext cx="8793719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i="1" sz="4000">
                <a:solidFill>
                  <a:srgbClr val="53585F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t>—Riccardo Giacconi</a:t>
            </a:r>
          </a:p>
          <a:p>
            <a:pPr algn="l">
              <a:defRPr i="1" sz="3000">
                <a:solidFill>
                  <a:srgbClr val="53585F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t>Nobel Prize in Physics, 2002</a:t>
            </a:r>
          </a:p>
        </p:txBody>
      </p:sp>
      <p:sp>
        <p:nvSpPr>
          <p:cNvPr id="387" name="Shape 387"/>
          <p:cNvSpPr/>
          <p:nvPr/>
        </p:nvSpPr>
        <p:spPr>
          <a:xfrm>
            <a:off x="3280773" y="696941"/>
            <a:ext cx="5983325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5000">
                <a:solidFill>
                  <a:srgbClr val="53585F"/>
                </a:solidFill>
              </a:defRPr>
            </a:lvl1pPr>
          </a:lstStyle>
          <a:p>
            <a:pPr/>
            <a:r>
              <a:t>Twenty-first century astronomers are</a:t>
            </a:r>
          </a:p>
        </p:txBody>
      </p:sp>
      <p:sp>
        <p:nvSpPr>
          <p:cNvPr id="388" name="Shape 388"/>
          <p:cNvSpPr/>
          <p:nvPr/>
        </p:nvSpPr>
        <p:spPr>
          <a:xfrm>
            <a:off x="3298517" y="3416137"/>
            <a:ext cx="7417729" cy="543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b="1" sz="5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to study the evolution of the Universe in order to relate causally the physical conditions during the Big Bang to the development of RNA and DNA.</a:t>
            </a:r>
          </a:p>
        </p:txBody>
      </p:sp>
      <p:pic>
        <p:nvPicPr>
          <p:cNvPr id="389" name="gioconni 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53163" y="3682525"/>
            <a:ext cx="4112049" cy="2722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2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5700" y="412750"/>
            <a:ext cx="10684934" cy="8013700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Shape 393"/>
          <p:cNvSpPr/>
          <p:nvPr/>
        </p:nvSpPr>
        <p:spPr>
          <a:xfrm>
            <a:off x="8591440" y="8032750"/>
            <a:ext cx="3124929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Photo Credit: Brandon Carroll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1800" y="241300"/>
            <a:ext cx="12052300" cy="9156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350" y="88900"/>
            <a:ext cx="10617200" cy="946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12342"/>
            <a:ext cx="13004800" cy="8928916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Shape 400"/>
          <p:cNvSpPr/>
          <p:nvPr>
            <p:ph type="title"/>
          </p:nvPr>
        </p:nvSpPr>
        <p:spPr>
          <a:xfrm>
            <a:off x="817033" y="635000"/>
            <a:ext cx="11099801" cy="1270000"/>
          </a:xfrm>
          <a:prstGeom prst="rect">
            <a:avLst/>
          </a:prstGeom>
        </p:spPr>
        <p:txBody>
          <a:bodyPr lIns="0" tIns="0" rIns="0" bIns="0"/>
          <a:lstStyle/>
          <a:p>
            <a:pPr/>
            <a:r>
              <a:t>Outstanding Issues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450" y="387350"/>
            <a:ext cx="13004800" cy="8864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Backup Slides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3.png"/>
          <p:cNvPicPr>
            <a:picLocks noChangeAspect="1"/>
          </p:cNvPicPr>
          <p:nvPr/>
        </p:nvPicPr>
        <p:blipFill>
          <a:blip r:embed="rId2">
            <a:extLst/>
          </a:blip>
          <a:srcRect l="14878" t="4646" r="0" b="0"/>
          <a:stretch>
            <a:fillRect/>
          </a:stretch>
        </p:blipFill>
        <p:spPr>
          <a:xfrm>
            <a:off x="1078894" y="2978103"/>
            <a:ext cx="7265548" cy="4285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30817" y="3259542"/>
            <a:ext cx="2463802" cy="2463802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8328125" y="6139081"/>
            <a:ext cx="3911347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3000">
                <a:solidFill>
                  <a:srgbClr val="53585F"/>
                </a:solidFill>
              </a:defRPr>
            </a:pPr>
            <a:r>
              <a:t>Prof. Michael McElroy</a:t>
            </a:r>
          </a:p>
          <a:p>
            <a:pPr defTabSz="457200">
              <a:defRPr sz="3000">
                <a:solidFill>
                  <a:srgbClr val="53585F"/>
                </a:solidFill>
              </a:defRPr>
            </a:pPr>
            <a:r>
              <a:t>Harvard University</a:t>
            </a:r>
          </a:p>
        </p:txBody>
      </p:sp>
      <p:sp>
        <p:nvSpPr>
          <p:cNvPr id="176" name="Shape 176"/>
          <p:cNvSpPr/>
          <p:nvPr/>
        </p:nvSpPr>
        <p:spPr>
          <a:xfrm>
            <a:off x="952500" y="635000"/>
            <a:ext cx="11099800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519936">
              <a:defRPr b="1" sz="800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solidFill>
                  <a:srgbClr val="53585F"/>
                </a:solidFill>
              </a:defRPr>
            </a:pPr>
            <a:r>
              <a:rPr>
                <a:solidFill>
                  <a:srgbClr val="535353"/>
                </a:solidFill>
              </a:rPr>
              <a:t>On Mars</a:t>
            </a:r>
          </a:p>
        </p:txBody>
      </p:sp>
      <p:sp>
        <p:nvSpPr>
          <p:cNvPr id="177" name="Shape 177"/>
          <p:cNvSpPr/>
          <p:nvPr/>
        </p:nvSpPr>
        <p:spPr>
          <a:xfrm>
            <a:off x="7001933" y="5020733"/>
            <a:ext cx="1270001" cy="127000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78" name="Shape 178"/>
          <p:cNvSpPr/>
          <p:nvPr/>
        </p:nvSpPr>
        <p:spPr>
          <a:xfrm>
            <a:off x="1547445" y="7842101"/>
            <a:ext cx="541589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 CO~0.1%, H</a:t>
            </a:r>
            <a:r>
              <a:rPr baseline="-5999"/>
              <a:t>2</a:t>
            </a:r>
            <a:r>
              <a:t>O~10</a:t>
            </a:r>
            <a:r>
              <a:rPr baseline="31999"/>
              <a:t>-4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7487" y="1346200"/>
            <a:ext cx="10965713" cy="594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/>
        </p:nvSpPr>
        <p:spPr>
          <a:xfrm>
            <a:off x="464005" y="6592090"/>
            <a:ext cx="5217490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1200"/>
              </a:spcBef>
              <a:defRPr b="1" sz="32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Classic Catalytic Cycles</a:t>
            </a:r>
          </a:p>
          <a:p>
            <a:pPr algn="l">
              <a:spcBef>
                <a:spcPts val="1200"/>
              </a:spcBef>
              <a:defRPr sz="32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McElroy and Donahue 1972</a:t>
            </a:r>
          </a:p>
          <a:p>
            <a:pPr algn="l">
              <a:spcBef>
                <a:spcPts val="1200"/>
              </a:spcBef>
              <a:defRPr sz="32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Parkinson and Hunten 1972</a:t>
            </a:r>
          </a:p>
        </p:txBody>
      </p:sp>
      <p:sp>
        <p:nvSpPr>
          <p:cNvPr id="182" name="Shape 182"/>
          <p:cNvSpPr/>
          <p:nvPr/>
        </p:nvSpPr>
        <p:spPr>
          <a:xfrm>
            <a:off x="6282306" y="6598369"/>
            <a:ext cx="6845076" cy="297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1200"/>
              </a:spcBef>
              <a:defRPr b="1" sz="32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Applications to</a:t>
            </a:r>
          </a:p>
          <a:p>
            <a:pPr algn="l">
              <a:spcBef>
                <a:spcPts val="1200"/>
              </a:spcBef>
              <a:defRPr sz="32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Earth Mesosphere: Allen et al. 1981</a:t>
            </a:r>
          </a:p>
          <a:p>
            <a:pPr algn="l">
              <a:spcBef>
                <a:spcPts val="1200"/>
              </a:spcBef>
              <a:defRPr sz="32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M-Star Exomars: Tian et al. 2014; Gao et al. 2015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/>
        </p:nvSpPr>
        <p:spPr>
          <a:xfrm>
            <a:off x="-189052" y="6652483"/>
            <a:ext cx="13664980" cy="2112824"/>
          </a:xfrm>
          <a:prstGeom prst="rect">
            <a:avLst/>
          </a:prstGeom>
          <a:solidFill>
            <a:srgbClr val="DCDEE0">
              <a:alpha val="4978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85" name="Shape 185"/>
          <p:cNvSpPr/>
          <p:nvPr/>
        </p:nvSpPr>
        <p:spPr>
          <a:xfrm>
            <a:off x="602591" y="-76796"/>
            <a:ext cx="1970717" cy="10786289"/>
          </a:xfrm>
          <a:prstGeom prst="rect">
            <a:avLst/>
          </a:prstGeom>
          <a:solidFill>
            <a:srgbClr val="DCDEE0">
              <a:alpha val="4978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86" name="Shape 186"/>
          <p:cNvSpPr/>
          <p:nvPr/>
        </p:nvSpPr>
        <p:spPr>
          <a:xfrm>
            <a:off x="121583" y="-511049"/>
            <a:ext cx="2932734" cy="713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0">
                <a:solidFill>
                  <a:srgbClr val="DCDEE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187" name="Shape 187"/>
          <p:cNvSpPr/>
          <p:nvPr/>
        </p:nvSpPr>
        <p:spPr>
          <a:xfrm>
            <a:off x="3606855" y="822451"/>
            <a:ext cx="8793719" cy="447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200">
                <a:solidFill>
                  <a:srgbClr val="53585F"/>
                </a:solidFill>
              </a:defRPr>
            </a:lvl1pPr>
          </a:lstStyle>
          <a:p>
            <a:pPr/>
            <a:r>
              <a:t>Everything should be made as simple as possible, but not simpler.</a:t>
            </a:r>
          </a:p>
        </p:txBody>
      </p:sp>
      <p:sp>
        <p:nvSpPr>
          <p:cNvPr id="188" name="Shape 188"/>
          <p:cNvSpPr/>
          <p:nvPr/>
        </p:nvSpPr>
        <p:spPr>
          <a:xfrm>
            <a:off x="7369408" y="4540250"/>
            <a:ext cx="8793719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i="1" sz="4000">
                <a:solidFill>
                  <a:srgbClr val="53585F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—Albert Einstein</a:t>
            </a:r>
          </a:p>
        </p:txBody>
      </p:sp>
      <p:sp>
        <p:nvSpPr>
          <p:cNvPr id="189" name="Shape 189"/>
          <p:cNvSpPr/>
          <p:nvPr/>
        </p:nvSpPr>
        <p:spPr>
          <a:xfrm>
            <a:off x="3464853" y="6743695"/>
            <a:ext cx="7562797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sz="4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A6AAA9"/>
                </a:solidFill>
              </a:rPr>
              <a:t>The atmosphere of Mars </a:t>
            </a:r>
            <a:r>
              <a:t>is the hydrogen atom </a:t>
            </a:r>
            <a:r>
              <a:rPr>
                <a:solidFill>
                  <a:srgbClr val="A6AAA9"/>
                </a:solidFill>
              </a:rPr>
              <a:t>of planetary atmospheres.</a:t>
            </a:r>
          </a:p>
        </p:txBody>
      </p:sp>
      <p:pic>
        <p:nvPicPr>
          <p:cNvPr id="190" name="mar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9010" y="6919955"/>
            <a:ext cx="1577879" cy="15778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title"/>
          </p:nvPr>
        </p:nvSpPr>
        <p:spPr>
          <a:xfrm>
            <a:off x="-914400" y="-74930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  <a:r>
              <a:t>                  </a:t>
            </a:r>
            <a:r>
              <a:rPr sz="4800"/>
              <a:t>Venus</a:t>
            </a:r>
          </a:p>
        </p:txBody>
      </p:sp>
      <p:sp>
        <p:nvSpPr>
          <p:cNvPr id="193" name="Shape 19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0110" y="472759"/>
            <a:ext cx="11320355" cy="8490266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hape 195"/>
          <p:cNvSpPr/>
          <p:nvPr/>
        </p:nvSpPr>
        <p:spPr>
          <a:xfrm>
            <a:off x="3439090" y="7258050"/>
            <a:ext cx="9838989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 </a:t>
            </a:r>
            <a:r>
              <a:rPr sz="2100"/>
              <a:t>CO~10</a:t>
            </a:r>
            <a:r>
              <a:rPr baseline="31999" sz="2100"/>
              <a:t>-4</a:t>
            </a:r>
            <a:endParaRPr sz="2100"/>
          </a:p>
          <a:p>
            <a:pPr/>
            <a:r>
              <a:rPr sz="2100"/>
              <a:t>HCl ~10</a:t>
            </a:r>
            <a:r>
              <a:rPr baseline="31999" sz="2100"/>
              <a:t>-6</a:t>
            </a:r>
            <a:r>
              <a:rPr sz="2100"/>
              <a:t>, Connes et. al 1967</a:t>
            </a:r>
          </a:p>
        </p:txBody>
      </p:sp>
      <p:sp>
        <p:nvSpPr>
          <p:cNvPr id="196" name="Shape 196"/>
          <p:cNvSpPr/>
          <p:nvPr/>
        </p:nvSpPr>
        <p:spPr>
          <a:xfrm>
            <a:off x="4342177" y="-990600"/>
            <a:ext cx="5999723" cy="5765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457200" algn="l" defTabSz="457200">
              <a:defRPr b="1" sz="14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R="457200" algn="l" defTabSz="457200">
              <a:defRPr b="1" sz="14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R="457200" algn="l" defTabSz="457200">
              <a:defRPr b="1" sz="14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R="457200" algn="l" defTabSz="457200">
              <a:defRPr b="1" sz="14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R="457200" algn="l" defTabSz="457200">
              <a:defRPr b="1" sz="14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R="457200" algn="l" defTabSz="457200">
              <a:defRPr b="1" sz="14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R="457200" algn="l" defTabSz="457200">
              <a:defRPr b="1" sz="14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R="457200" algn="l" defTabSz="457200">
              <a:defRPr b="1" sz="14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R="457200" algn="l" defTabSz="457200">
              <a:defRPr b="1" sz="14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R="457200" algn="l" defTabSz="457200">
              <a:defRPr b="1" sz="14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R="457200" algn="l" defTabSz="457200">
              <a:defRPr b="1"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 + Cl + M               ClCO + M</a:t>
            </a:r>
          </a:p>
          <a:p>
            <a:pPr marR="457200" algn="l" defTabSz="457200">
              <a:defRPr b="1" sz="26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R="457200" algn="l" defTabSz="457200">
              <a:defRPr b="1"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ClCO + O</a:t>
            </a:r>
            <a:r>
              <a:rPr baseline="-5999"/>
              <a:t>2</a:t>
            </a:r>
            <a:r>
              <a:t> + M         ClC(O)OO + M</a:t>
            </a:r>
            <a:br/>
            <a:r>
              <a:t> </a:t>
            </a:r>
            <a:br/>
            <a:r>
              <a:t>ClC(O)OO + O            Cl + CO</a:t>
            </a:r>
            <a:r>
              <a:rPr baseline="-5999"/>
              <a:t>2 </a:t>
            </a:r>
            <a:r>
              <a:t>+ O</a:t>
            </a:r>
            <a:r>
              <a:rPr baseline="-5999"/>
              <a:t>2</a:t>
            </a:r>
            <a:br>
              <a:rPr baseline="-5999"/>
            </a:br>
            <a:r>
              <a:t> ___________________________</a:t>
            </a:r>
            <a:r>
              <a:t> </a:t>
            </a:r>
            <a:br/>
            <a:r>
              <a:t>	  CO + O             CO</a:t>
            </a:r>
            <a:r>
              <a:rPr baseline="-5999"/>
              <a:t>2</a:t>
            </a:r>
          </a:p>
          <a:p>
            <a:pPr marR="457200" algn="l" defTabSz="457200"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R="457200" algn="l" defTabSz="457200"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97" name="Shape 197"/>
          <p:cNvSpPr/>
          <p:nvPr/>
        </p:nvSpPr>
        <p:spPr>
          <a:xfrm>
            <a:off x="5771728" y="165100"/>
            <a:ext cx="1461344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Venus</a:t>
            </a:r>
          </a:p>
        </p:txBody>
      </p:sp>
      <p:sp>
        <p:nvSpPr>
          <p:cNvPr id="198" name="Shape 198"/>
          <p:cNvSpPr/>
          <p:nvPr/>
        </p:nvSpPr>
        <p:spPr>
          <a:xfrm>
            <a:off x="6689659" y="1466692"/>
            <a:ext cx="77794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9" name="Shape 199"/>
          <p:cNvSpPr/>
          <p:nvPr/>
        </p:nvSpPr>
        <p:spPr>
          <a:xfrm>
            <a:off x="6791259" y="3066732"/>
            <a:ext cx="77794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0" name="Shape 200"/>
          <p:cNvSpPr/>
          <p:nvPr/>
        </p:nvSpPr>
        <p:spPr>
          <a:xfrm>
            <a:off x="6557929" y="3908425"/>
            <a:ext cx="777942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1" name="Shape 201"/>
          <p:cNvSpPr/>
          <p:nvPr/>
        </p:nvSpPr>
        <p:spPr>
          <a:xfrm>
            <a:off x="6745213" y="2266712"/>
            <a:ext cx="66683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2" name="Shape 202"/>
          <p:cNvSpPr/>
          <p:nvPr/>
        </p:nvSpPr>
        <p:spPr>
          <a:xfrm>
            <a:off x="10181904" y="8453228"/>
            <a:ext cx="777942" cy="51072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