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56" r:id="rId2"/>
    <p:sldId id="620" r:id="rId3"/>
    <p:sldId id="259" r:id="rId4"/>
    <p:sldId id="633" r:id="rId5"/>
    <p:sldId id="536" r:id="rId6"/>
    <p:sldId id="532" r:id="rId7"/>
    <p:sldId id="631" r:id="rId8"/>
    <p:sldId id="632" r:id="rId9"/>
    <p:sldId id="629" r:id="rId10"/>
    <p:sldId id="630" r:id="rId11"/>
    <p:sldId id="566" r:id="rId12"/>
    <p:sldId id="628" r:id="rId13"/>
    <p:sldId id="636" r:id="rId14"/>
    <p:sldId id="634" r:id="rId15"/>
    <p:sldId id="635" r:id="rId16"/>
    <p:sldId id="615" r:id="rId17"/>
    <p:sldId id="616" r:id="rId18"/>
    <p:sldId id="557" r:id="rId19"/>
    <p:sldId id="340" r:id="rId20"/>
    <p:sldId id="625" r:id="rId21"/>
    <p:sldId id="626" r:id="rId22"/>
    <p:sldId id="627" r:id="rId2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Wingdings 2" panose="05020102010507070707" pitchFamily="18" charset="2"/>
      <p:regular r:id="rId29"/>
    </p:embeddedFont>
    <p:embeddedFont>
      <p:font typeface="黑体" panose="02010609060101010101" pitchFamily="49" charset="-122"/>
      <p:regular r:id="rId30"/>
    </p:embeddedFont>
    <p:embeddedFont>
      <p:font typeface="Arial Unicode MS" panose="020B0604020202020204" pitchFamily="34" charset="-122"/>
      <p:regular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  <a:srgbClr val="8861A5"/>
    <a:srgbClr val="4769F7"/>
    <a:srgbClr val="4F6FF7"/>
    <a:srgbClr val="3C5FF6"/>
    <a:srgbClr val="4B6CF7"/>
    <a:srgbClr val="627FF8"/>
    <a:srgbClr val="EECF12"/>
    <a:srgbClr val="ECC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63" autoAdjust="0"/>
    <p:restoredTop sz="90462" autoAdjust="0"/>
  </p:normalViewPr>
  <p:slideViewPr>
    <p:cSldViewPr>
      <p:cViewPr varScale="1">
        <p:scale>
          <a:sx n="99" d="100"/>
          <a:sy n="99" d="100"/>
        </p:scale>
        <p:origin x="86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326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31EEC9-6E73-4334-9C7F-4BCED1E187BF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AA21F-D66A-4868-9CBD-6304A46A1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63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AA21F-D66A-4868-9CBD-6304A46A10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94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61444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93E0C9-885E-402C-A987-6C32EEEABAA4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115205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AA21F-D66A-4868-9CBD-6304A46A10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17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00" dirty="0" smtClean="0"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AA21F-D66A-4868-9CBD-6304A46A107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40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00" dirty="0" smtClean="0"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AA21F-D66A-4868-9CBD-6304A46A107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36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00" dirty="0" smtClean="0"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AA21F-D66A-4868-9CBD-6304A46A107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056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D86F-8211-441F-BBE8-CB0FCAB3B95F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72092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6064"/>
          </a:xfrm>
          <a:noFill/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2000" y="6356350"/>
            <a:ext cx="2133600" cy="365125"/>
          </a:xfrm>
        </p:spPr>
        <p:txBody>
          <a:bodyPr/>
          <a:lstStyle>
            <a:lvl1pPr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67635238-A2D9-4CE8-90E3-303EA699D140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1513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61E4-AB98-4B9D-91F6-220DDE880E3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 err="1" smtClean="0"/>
              <a:t>abcdefg</a:t>
            </a:r>
            <a:endParaRPr lang="zh-CN" altLang="en-US" dirty="0" smtClean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altLang="zh-CN" dirty="0" err="1" smtClean="0"/>
              <a:t>abcdefg</a:t>
            </a:r>
            <a:endParaRPr lang="zh-CN" altLang="en-US" dirty="0" smtClean="0"/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zh-CN" dirty="0" err="1" smtClean="0"/>
              <a:t>abcdefg</a:t>
            </a:r>
            <a:endParaRPr lang="zh-CN" altLang="en-US" dirty="0" smtClean="0"/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altLang="zh-CN" dirty="0" err="1" smtClean="0"/>
              <a:t>abcdefg</a:t>
            </a:r>
            <a:endParaRPr lang="zh-CN" altLang="en-US" dirty="0" smtClean="0"/>
          </a:p>
          <a:p>
            <a:pPr lvl="4"/>
            <a:r>
              <a:rPr lang="en-US" altLang="zh-CN" dirty="0" err="1" smtClean="0"/>
              <a:t>abcdefg</a:t>
            </a:r>
            <a:endParaRPr lang="zh-CN" altLang="en-US" dirty="0"/>
          </a:p>
        </p:txBody>
      </p:sp>
      <p:sp>
        <p:nvSpPr>
          <p:cNvPr id="9" name="标题占位符 1"/>
          <p:cNvSpPr>
            <a:spLocks noGrp="1"/>
          </p:cNvSpPr>
          <p:nvPr>
            <p:ph type="title"/>
          </p:nvPr>
        </p:nvSpPr>
        <p:spPr>
          <a:xfrm>
            <a:off x="0" y="130622"/>
            <a:ext cx="91440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>
                <a:solidFill>
                  <a:srgbClr val="0000FF"/>
                </a:solidFill>
                <a:effectLst/>
              </a:defRPr>
            </a:lvl1pPr>
          </a:lstStyle>
          <a:p>
            <a:pPr>
              <a:defRPr/>
            </a:pPr>
            <a:endParaRPr lang="en-US" altLang="zh-CN" sz="2800" b="1" kern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黑体" pitchFamily="49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55777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98" y="116632"/>
            <a:ext cx="914400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32CD86F-8211-441F-BBE8-CB0FCAB3B95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614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黑体" pitchFamily="49" charset="-122"/>
          <a:ea typeface="黑体" pitchFamily="49" charset="-122"/>
          <a:cs typeface="+mj-cs"/>
        </a:defRPr>
      </a:lvl1pPr>
    </p:titleStyle>
    <p:bodyStyle>
      <a:lvl1pPr marL="268288" indent="-268288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黑体" pitchFamily="49" charset="-122"/>
          <a:ea typeface="黑体" pitchFamily="49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tx1"/>
          </a:solidFill>
          <a:latin typeface="黑体" pitchFamily="49" charset="-122"/>
          <a:ea typeface="黑体" pitchFamily="49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b="1" kern="1200">
          <a:solidFill>
            <a:schemeClr val="tx1"/>
          </a:solidFill>
          <a:latin typeface="黑体" pitchFamily="49" charset="-122"/>
          <a:ea typeface="黑体" pitchFamily="49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b="1" kern="1200">
          <a:solidFill>
            <a:schemeClr val="tx1"/>
          </a:solidFill>
          <a:latin typeface="黑体" pitchFamily="49" charset="-122"/>
          <a:ea typeface="黑体" pitchFamily="49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b="1" kern="1200">
          <a:solidFill>
            <a:schemeClr val="tx1"/>
          </a:solidFill>
          <a:latin typeface="黑体" pitchFamily="49" charset="-122"/>
          <a:ea typeface="黑体" pitchFamily="49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ctrTitle"/>
          </p:nvPr>
        </p:nvSpPr>
        <p:spPr>
          <a:xfrm>
            <a:off x="685800" y="260350"/>
            <a:ext cx="7772400" cy="1470025"/>
          </a:xfrm>
          <a:noFill/>
        </p:spPr>
        <p:txBody>
          <a:bodyPr/>
          <a:lstStyle/>
          <a:p>
            <a:pPr eaLnBrk="1" hangingPunct="1"/>
            <a:r>
              <a:rPr lang="zh-CN" altLang="en-US" sz="3200" b="1" dirty="0" smtClean="0">
                <a:solidFill>
                  <a:schemeClr val="tx1"/>
                </a:solidFill>
                <a:effectLst/>
                <a:latin typeface="+mn-lt"/>
              </a:rPr>
              <a:t>教研系列职位申请答辩</a:t>
            </a:r>
          </a:p>
        </p:txBody>
      </p:sp>
      <p:sp>
        <p:nvSpPr>
          <p:cNvPr id="5" name="副标题 2"/>
          <p:cNvSpPr>
            <a:spLocks noGrp="1"/>
          </p:cNvSpPr>
          <p:nvPr>
            <p:ph type="subTitle" idx="1"/>
          </p:nvPr>
        </p:nvSpPr>
        <p:spPr>
          <a:xfrm>
            <a:off x="1371600" y="3645024"/>
            <a:ext cx="6400800" cy="888504"/>
          </a:xfrm>
        </p:spPr>
        <p:txBody>
          <a:bodyPr/>
          <a:lstStyle/>
          <a:p>
            <a:pPr eaLnBrk="1" hangingPunct="1"/>
            <a:r>
              <a:rPr lang="zh-CN" altLang="en-US" sz="4000" b="1" dirty="0" smtClean="0">
                <a:solidFill>
                  <a:srgbClr val="000099"/>
                </a:solidFill>
                <a:latin typeface="+mn-lt"/>
              </a:rPr>
              <a:t>单位 </a:t>
            </a:r>
            <a:r>
              <a:rPr lang="en-US" altLang="zh-CN" sz="4000" b="1" dirty="0" smtClean="0">
                <a:solidFill>
                  <a:srgbClr val="000099"/>
                </a:solidFill>
                <a:latin typeface="+mn-lt"/>
              </a:rPr>
              <a:t>(institute)</a:t>
            </a:r>
          </a:p>
        </p:txBody>
      </p:sp>
      <p:sp>
        <p:nvSpPr>
          <p:cNvPr id="7" name="标题 1"/>
          <p:cNvSpPr txBox="1">
            <a:spLocks/>
          </p:cNvSpPr>
          <p:nvPr/>
        </p:nvSpPr>
        <p:spPr bwMode="auto">
          <a:xfrm>
            <a:off x="684213" y="1814513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9pPr>
          </a:lstStyle>
          <a:p>
            <a:pPr algn="ctr" eaLnBrk="1" hangingPunct="1"/>
            <a:r>
              <a:rPr lang="zh-CN" altLang="en-US" sz="4400" b="1" dirty="0" smtClean="0">
                <a:solidFill>
                  <a:srgbClr val="C00000"/>
                </a:solidFill>
                <a:latin typeface="+mn-lt"/>
              </a:rPr>
              <a:t>姓名 </a:t>
            </a:r>
            <a:r>
              <a:rPr lang="en-US" altLang="zh-CN" sz="4400" b="1" dirty="0" smtClean="0">
                <a:solidFill>
                  <a:srgbClr val="C00000"/>
                </a:solidFill>
                <a:latin typeface="+mn-lt"/>
              </a:rPr>
              <a:t>(name)</a:t>
            </a:r>
            <a:endParaRPr lang="zh-CN" altLang="en-US" sz="4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D86F-8211-441F-BBE8-CB0FCAB3B95F}" type="slidenum">
              <a:rPr lang="zh-CN" altLang="en-US" smtClean="0"/>
              <a:t>1</a:t>
            </a:fld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467544" y="4725134"/>
            <a:ext cx="8120131" cy="16312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ea typeface="黑体" pitchFamily="49" charset="-122"/>
              </a:rPr>
              <a:t>Please remove the English explanations in all slides before </a:t>
            </a:r>
            <a:r>
              <a:rPr lang="en-US" sz="2000" b="1" dirty="0" smtClean="0">
                <a:solidFill>
                  <a:srgbClr val="FFFF00"/>
                </a:solidFill>
                <a:ea typeface="黑体" pitchFamily="49" charset="-122"/>
              </a:rPr>
              <a:t>your </a:t>
            </a:r>
            <a:r>
              <a:rPr lang="en-US" sz="2000" b="1" dirty="0" smtClean="0">
                <a:solidFill>
                  <a:srgbClr val="FFFF00"/>
                </a:solidFill>
                <a:ea typeface="黑体" pitchFamily="49" charset="-122"/>
              </a:rPr>
              <a:t>presentation.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ea typeface="黑体" pitchFamily="49" charset="-122"/>
              </a:rPr>
              <a:t>It is OK to write and present your materials in English</a:t>
            </a:r>
            <a:r>
              <a:rPr lang="en-US" sz="2000" b="1" dirty="0" smtClean="0">
                <a:solidFill>
                  <a:srgbClr val="FFFF00"/>
                </a:solidFill>
                <a:ea typeface="黑体" pitchFamily="49" charset="-122"/>
              </a:rPr>
              <a:t>.</a:t>
            </a:r>
          </a:p>
          <a:p>
            <a:pPr algn="ctr"/>
            <a:r>
              <a:rPr lang="en-US" altLang="zh-CN" sz="2000" b="1" dirty="0" smtClean="0">
                <a:solidFill>
                  <a:srgbClr val="FFFF00"/>
                </a:solidFill>
                <a:ea typeface="黑体" pitchFamily="49" charset="-122"/>
              </a:rPr>
              <a:t>Time allocation of your 13-min presentation: 2-3 </a:t>
            </a:r>
            <a:r>
              <a:rPr lang="en-US" altLang="zh-CN" sz="2000" b="1" dirty="0" err="1" smtClean="0">
                <a:solidFill>
                  <a:srgbClr val="FFFF00"/>
                </a:solidFill>
                <a:ea typeface="黑体" pitchFamily="49" charset="-122"/>
              </a:rPr>
              <a:t>mins</a:t>
            </a:r>
            <a:r>
              <a:rPr lang="en-US" altLang="zh-CN" sz="2000" b="1" dirty="0" smtClean="0">
                <a:solidFill>
                  <a:srgbClr val="FFFF00"/>
                </a:solidFill>
                <a:ea typeface="黑体" pitchFamily="49" charset="-122"/>
              </a:rPr>
              <a:t> for CV, 8 </a:t>
            </a:r>
            <a:r>
              <a:rPr lang="en-US" altLang="zh-CN" sz="2000" b="1" dirty="0" err="1" smtClean="0">
                <a:solidFill>
                  <a:srgbClr val="FFFF00"/>
                </a:solidFill>
                <a:ea typeface="黑体" pitchFamily="49" charset="-122"/>
              </a:rPr>
              <a:t>mins</a:t>
            </a:r>
            <a:r>
              <a:rPr lang="en-US" altLang="zh-CN" sz="2000" b="1" dirty="0" smtClean="0">
                <a:solidFill>
                  <a:srgbClr val="FFFF00"/>
                </a:solidFill>
                <a:ea typeface="黑体" pitchFamily="49" charset="-122"/>
              </a:rPr>
              <a:t> for accomplishments, and 2-3 </a:t>
            </a:r>
            <a:r>
              <a:rPr lang="en-US" altLang="zh-CN" sz="2000" b="1" dirty="0" err="1" smtClean="0">
                <a:solidFill>
                  <a:srgbClr val="FFFF00"/>
                </a:solidFill>
                <a:ea typeface="黑体" pitchFamily="49" charset="-122"/>
              </a:rPr>
              <a:t>mins</a:t>
            </a:r>
            <a:r>
              <a:rPr lang="en-US" altLang="zh-CN" sz="2000" b="1" dirty="0" smtClean="0">
                <a:solidFill>
                  <a:srgbClr val="FFFF00"/>
                </a:solidFill>
                <a:ea typeface="黑体" pitchFamily="49" charset="-122"/>
              </a:rPr>
              <a:t> for future plans</a:t>
            </a:r>
            <a:endParaRPr lang="en-US" sz="2000" b="1" dirty="0" smtClean="0">
              <a:solidFill>
                <a:srgbClr val="FFFF00"/>
              </a:solidFill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314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37731"/>
          </a:xfrm>
          <a:noFill/>
        </p:spPr>
        <p:txBody>
          <a:bodyPr>
            <a:norm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成果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2</a:t>
            </a:r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评价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en-US" altLang="zh-CN" sz="2400" b="1" dirty="0" smtClean="0">
                <a:solidFill>
                  <a:srgbClr val="C00000"/>
                </a:solidFill>
                <a:latin typeface="+mn-lt"/>
              </a:rPr>
            </a:br>
            <a:r>
              <a:rPr lang="zh-CN" alt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+mn-lt"/>
              </a:rPr>
              <a:t>(acknowledgement of research community)</a:t>
            </a:r>
            <a:endParaRPr lang="zh-CN" alt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69E0-CBD1-4B1D-B6CC-09CC44B6D6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3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37731"/>
          </a:xfrm>
          <a:noFill/>
        </p:spPr>
        <p:txBody>
          <a:bodyPr>
            <a:norm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成果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3</a:t>
            </a:r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：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xxx </a:t>
            </a:r>
            <a:br>
              <a:rPr lang="en-US" altLang="zh-CN" sz="2400" b="1" dirty="0" smtClean="0">
                <a:solidFill>
                  <a:srgbClr val="C00000"/>
                </a:solidFill>
                <a:latin typeface="+mn-lt"/>
              </a:rPr>
            </a:br>
            <a:r>
              <a:rPr lang="en-US" altLang="zh-CN" b="1" dirty="0" smtClean="0">
                <a:solidFill>
                  <a:srgbClr val="C00000"/>
                </a:solidFill>
                <a:latin typeface="+mn-lt"/>
              </a:rPr>
              <a:t>(</a:t>
            </a:r>
            <a:r>
              <a:rPr lang="en-US" altLang="zh-CN" b="1" dirty="0">
                <a:solidFill>
                  <a:srgbClr val="C00000"/>
                </a:solidFill>
                <a:latin typeface="+mn-lt"/>
              </a:rPr>
              <a:t>Research accomplishment </a:t>
            </a:r>
            <a:r>
              <a:rPr lang="en-US" altLang="zh-CN" b="1" dirty="0" smtClean="0">
                <a:solidFill>
                  <a:srgbClr val="C00000"/>
                </a:solidFill>
                <a:latin typeface="+mn-lt"/>
              </a:rPr>
              <a:t>3: </a:t>
            </a:r>
            <a:r>
              <a:rPr lang="en-US" altLang="zh-CN" b="1" dirty="0">
                <a:solidFill>
                  <a:srgbClr val="C00000"/>
                </a:solidFill>
                <a:latin typeface="+mn-lt"/>
              </a:rPr>
              <a:t>xxx)</a:t>
            </a:r>
            <a:endParaRPr lang="zh-CN" alt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69E0-CBD1-4B1D-B6CC-09CC44B6D6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6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37731"/>
          </a:xfrm>
          <a:noFill/>
        </p:spPr>
        <p:txBody>
          <a:bodyPr>
            <a:norm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成果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3</a:t>
            </a:r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评价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en-US" altLang="zh-CN" sz="2400" b="1" dirty="0" smtClean="0">
                <a:solidFill>
                  <a:srgbClr val="C00000"/>
                </a:solidFill>
                <a:latin typeface="+mn-lt"/>
              </a:rPr>
            </a:br>
            <a:r>
              <a:rPr lang="zh-CN" alt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+mn-lt"/>
              </a:rPr>
              <a:t>(acknowledgement of research community)</a:t>
            </a:r>
            <a:endParaRPr lang="zh-CN" alt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69E0-CBD1-4B1D-B6CC-09CC44B6D6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3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61E4-AB98-4B9D-91F6-220DDE880E31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0" y="130622"/>
            <a:ext cx="9144000" cy="994122"/>
          </a:xfrm>
        </p:spPr>
        <p:txBody>
          <a:bodyPr>
            <a:normAutofit fontScale="90000"/>
          </a:bodyPr>
          <a:lstStyle/>
          <a:p>
            <a:r>
              <a:rPr lang="zh-CN" altLang="en-US" sz="3200" b="1" dirty="0" smtClean="0">
                <a:latin typeface="+mn-lt"/>
              </a:rPr>
              <a:t>论文发表和引用情况</a:t>
            </a:r>
            <a:r>
              <a:rPr lang="en-US" altLang="zh-CN" sz="3200" b="1" dirty="0" smtClean="0">
                <a:latin typeface="+mn-lt"/>
              </a:rPr>
              <a:t/>
            </a:r>
            <a:br>
              <a:rPr lang="en-US" altLang="zh-CN" sz="3200" b="1" dirty="0" smtClean="0">
                <a:latin typeface="+mn-lt"/>
              </a:rPr>
            </a:br>
            <a:r>
              <a:rPr lang="en-US" altLang="zh-CN" sz="3200" b="1" dirty="0" smtClean="0">
                <a:latin typeface="+mn-lt"/>
              </a:rPr>
              <a:t>(Publications and citations statistics)</a:t>
            </a:r>
            <a:endParaRPr lang="zh-CN" altLang="en-US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09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61E4-AB98-4B9D-91F6-220DDE880E31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0" y="130622"/>
            <a:ext cx="9144000" cy="994122"/>
          </a:xfrm>
        </p:spPr>
        <p:txBody>
          <a:bodyPr>
            <a:normAutofit fontScale="90000"/>
          </a:bodyPr>
          <a:lstStyle/>
          <a:p>
            <a:r>
              <a:rPr lang="zh-CN" altLang="en-US" sz="3200" b="1" dirty="0" smtClean="0">
                <a:latin typeface="+mn-lt"/>
              </a:rPr>
              <a:t>第一作者或通讯作者国际</a:t>
            </a:r>
            <a:r>
              <a:rPr lang="en-US" altLang="zh-CN" sz="3200" b="1" dirty="0" smtClean="0">
                <a:latin typeface="+mn-lt"/>
              </a:rPr>
              <a:t>SCI</a:t>
            </a:r>
            <a:r>
              <a:rPr lang="zh-CN" altLang="en-US" sz="3200" b="1" dirty="0" smtClean="0">
                <a:latin typeface="+mn-lt"/>
              </a:rPr>
              <a:t>论文 </a:t>
            </a:r>
            <a:r>
              <a:rPr lang="en-US" altLang="zh-CN" sz="3200" b="1" dirty="0" smtClean="0">
                <a:latin typeface="+mn-lt"/>
              </a:rPr>
              <a:t>xxx </a:t>
            </a:r>
            <a:r>
              <a:rPr lang="zh-CN" altLang="en-US" sz="3200" b="1" dirty="0" smtClean="0">
                <a:latin typeface="+mn-lt"/>
              </a:rPr>
              <a:t>篇</a:t>
            </a:r>
            <a:r>
              <a:rPr lang="en-US" altLang="zh-CN" sz="3200" b="1" dirty="0" smtClean="0">
                <a:latin typeface="+mn-lt"/>
              </a:rPr>
              <a:t/>
            </a:r>
            <a:br>
              <a:rPr lang="en-US" altLang="zh-CN" sz="3200" b="1" dirty="0" smtClean="0">
                <a:latin typeface="+mn-lt"/>
              </a:rPr>
            </a:br>
            <a:r>
              <a:rPr lang="en-US" altLang="zh-CN" sz="3200" b="1" dirty="0" smtClean="0">
                <a:latin typeface="+mn-lt"/>
              </a:rPr>
              <a:t>(First or corresponding author papers)</a:t>
            </a:r>
            <a:endParaRPr lang="zh-CN" altLang="en-US" sz="3200" b="1" dirty="0">
              <a:latin typeface="+mn-lt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/>
          </p:nvPr>
        </p:nvGraphicFramePr>
        <p:xfrm>
          <a:off x="0" y="1419009"/>
          <a:ext cx="9144003" cy="19768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0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3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15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40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rgbClr val="000099"/>
                          </a:solidFill>
                          <a:latin typeface="+mn-lt"/>
                          <a:ea typeface="黑体" pitchFamily="49" charset="-122"/>
                        </a:rPr>
                        <a:t>#</a:t>
                      </a:r>
                      <a:endParaRPr lang="en-US" sz="1800" b="1" dirty="0">
                        <a:solidFill>
                          <a:srgbClr val="000099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>
                          <a:solidFill>
                            <a:srgbClr val="000099"/>
                          </a:solidFill>
                          <a:latin typeface="+mn-lt"/>
                          <a:ea typeface="黑体" pitchFamily="49" charset="-122"/>
                        </a:rPr>
                        <a:t>作者、题目</a:t>
                      </a:r>
                      <a:r>
                        <a:rPr lang="en-US" altLang="zh-CN" sz="2000" b="1" dirty="0" smtClean="0">
                          <a:solidFill>
                            <a:srgbClr val="000099"/>
                          </a:solidFill>
                          <a:latin typeface="+mn-lt"/>
                          <a:ea typeface="黑体" pitchFamily="49" charset="-122"/>
                        </a:rPr>
                        <a:t>(all authors, title)</a:t>
                      </a:r>
                      <a:endParaRPr lang="en-US" sz="2000" b="1" dirty="0">
                        <a:solidFill>
                          <a:srgbClr val="000099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b="1" kern="1200" dirty="0" smtClean="0">
                          <a:solidFill>
                            <a:srgbClr val="000099"/>
                          </a:solidFill>
                          <a:latin typeface="+mn-lt"/>
                          <a:ea typeface="黑体" pitchFamily="49" charset="-122"/>
                        </a:rPr>
                        <a:t>时间</a:t>
                      </a:r>
                      <a:r>
                        <a:rPr lang="en-US" altLang="zh-CN" sz="1800" b="1" kern="1200" dirty="0" smtClean="0">
                          <a:solidFill>
                            <a:srgbClr val="000099"/>
                          </a:solidFill>
                          <a:latin typeface="+mn-lt"/>
                          <a:ea typeface="黑体" pitchFamily="49" charset="-122"/>
                        </a:rPr>
                        <a:t>(year)</a:t>
                      </a:r>
                      <a:endParaRPr lang="en-US" sz="1800" b="1" kern="1200" dirty="0">
                        <a:solidFill>
                          <a:srgbClr val="000099"/>
                        </a:solidFill>
                        <a:latin typeface="+mn-lt"/>
                        <a:ea typeface="黑体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b="1" kern="1200" dirty="0" smtClean="0">
                          <a:solidFill>
                            <a:srgbClr val="000099"/>
                          </a:solidFill>
                          <a:latin typeface="+mn-lt"/>
                          <a:ea typeface="黑体" pitchFamily="49" charset="-122"/>
                        </a:rPr>
                        <a:t>SCI</a:t>
                      </a:r>
                      <a:r>
                        <a:rPr lang="zh-CN" altLang="en-US" sz="1800" b="1" kern="1200" dirty="0" smtClean="0">
                          <a:solidFill>
                            <a:srgbClr val="000099"/>
                          </a:solidFill>
                          <a:latin typeface="+mn-lt"/>
                          <a:ea typeface="黑体" pitchFamily="49" charset="-122"/>
                        </a:rPr>
                        <a:t>期刊</a:t>
                      </a:r>
                      <a:r>
                        <a:rPr lang="en-US" altLang="zh-CN" sz="1800" b="1" kern="1200" dirty="0" smtClean="0">
                          <a:solidFill>
                            <a:srgbClr val="000099"/>
                          </a:solidFill>
                          <a:latin typeface="+mn-lt"/>
                          <a:ea typeface="黑体" pitchFamily="49" charset="-122"/>
                        </a:rPr>
                        <a:t>(journal)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400" b="1" kern="1200" dirty="0" smtClean="0">
                          <a:solidFill>
                            <a:srgbClr val="000099"/>
                          </a:solidFill>
                          <a:latin typeface="+mn-lt"/>
                          <a:ea typeface="黑体" pitchFamily="49" charset="-122"/>
                        </a:rPr>
                        <a:t>IF</a:t>
                      </a:r>
                      <a:endParaRPr lang="en-US" altLang="zh-CN" sz="1800" b="1" kern="1200" dirty="0" smtClean="0">
                        <a:solidFill>
                          <a:srgbClr val="000099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5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1</a:t>
                      </a:r>
                      <a:endParaRPr lang="en-US" sz="1800" b="0" kern="120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0" marR="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50" kern="120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kern="1200" dirty="0">
                        <a:solidFill>
                          <a:srgbClr val="000099"/>
                        </a:solidFill>
                        <a:latin typeface="+mn-lt"/>
                        <a:ea typeface="黑体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5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2</a:t>
                      </a:r>
                      <a:endParaRPr lang="en-US" sz="1800" b="0" kern="120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0" marR="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50" kern="120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kern="1200" dirty="0">
                        <a:solidFill>
                          <a:srgbClr val="000099"/>
                        </a:solidFill>
                        <a:latin typeface="+mn-lt"/>
                        <a:ea typeface="黑体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5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</a:rPr>
                        <a:t>3</a:t>
                      </a:r>
                      <a:endParaRPr lang="en-US" sz="1800" b="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50" b="1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kern="1200" dirty="0">
                        <a:solidFill>
                          <a:srgbClr val="000099"/>
                        </a:solidFill>
                        <a:latin typeface="+mn-lt"/>
                        <a:ea typeface="黑体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35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61E4-AB98-4B9D-91F6-220DDE880E31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0" y="130622"/>
            <a:ext cx="9144000" cy="994122"/>
          </a:xfrm>
        </p:spPr>
        <p:txBody>
          <a:bodyPr>
            <a:normAutofit fontScale="90000"/>
          </a:bodyPr>
          <a:lstStyle/>
          <a:p>
            <a:r>
              <a:rPr lang="zh-CN" altLang="en-US" sz="3200" b="1" dirty="0" smtClean="0">
                <a:latin typeface="+mn-lt"/>
              </a:rPr>
              <a:t>共同作者国际</a:t>
            </a:r>
            <a:r>
              <a:rPr lang="en-US" altLang="zh-CN" sz="3200" b="1" dirty="0" smtClean="0">
                <a:latin typeface="+mn-lt"/>
              </a:rPr>
              <a:t>SCI</a:t>
            </a:r>
            <a:r>
              <a:rPr lang="zh-CN" altLang="en-US" sz="3200" b="1" dirty="0" smtClean="0">
                <a:latin typeface="+mn-lt"/>
              </a:rPr>
              <a:t>论文 </a:t>
            </a:r>
            <a:r>
              <a:rPr lang="en-US" altLang="zh-CN" sz="3200" b="1" dirty="0" smtClean="0">
                <a:latin typeface="+mn-lt"/>
              </a:rPr>
              <a:t>xxx </a:t>
            </a:r>
            <a:r>
              <a:rPr lang="zh-CN" altLang="en-US" sz="3200" b="1" dirty="0" smtClean="0">
                <a:latin typeface="+mn-lt"/>
              </a:rPr>
              <a:t>篇</a:t>
            </a:r>
            <a:r>
              <a:rPr lang="en-US" altLang="zh-CN" sz="3200" b="1" dirty="0" smtClean="0">
                <a:latin typeface="+mn-lt"/>
              </a:rPr>
              <a:t/>
            </a:r>
            <a:br>
              <a:rPr lang="en-US" altLang="zh-CN" sz="3200" b="1" dirty="0" smtClean="0">
                <a:latin typeface="+mn-lt"/>
              </a:rPr>
            </a:br>
            <a:r>
              <a:rPr lang="en-US" altLang="zh-CN" sz="3200" b="1" dirty="0" smtClean="0">
                <a:latin typeface="+mn-lt"/>
              </a:rPr>
              <a:t>(co-authored papers)</a:t>
            </a:r>
            <a:endParaRPr lang="zh-CN" altLang="en-US" sz="3200" b="1" dirty="0">
              <a:latin typeface="+mn-lt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0" y="1419009"/>
          <a:ext cx="9144003" cy="19768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0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3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15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40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rgbClr val="000099"/>
                          </a:solidFill>
                          <a:latin typeface="+mn-lt"/>
                          <a:ea typeface="黑体" pitchFamily="49" charset="-122"/>
                        </a:rPr>
                        <a:t>#</a:t>
                      </a:r>
                      <a:endParaRPr lang="en-US" sz="1800" b="1" dirty="0">
                        <a:solidFill>
                          <a:srgbClr val="000099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>
                          <a:solidFill>
                            <a:srgbClr val="000099"/>
                          </a:solidFill>
                          <a:latin typeface="+mn-lt"/>
                          <a:ea typeface="黑体" pitchFamily="49" charset="-122"/>
                        </a:rPr>
                        <a:t>作者、</a:t>
                      </a:r>
                      <a:r>
                        <a:rPr lang="zh-CN" altLang="en-US" sz="2000" b="1" dirty="0" smtClean="0">
                          <a:solidFill>
                            <a:srgbClr val="000099"/>
                          </a:solidFill>
                          <a:latin typeface="+mn-lt"/>
                          <a:ea typeface="黑体" pitchFamily="49" charset="-122"/>
                        </a:rPr>
                        <a:t>题目 </a:t>
                      </a:r>
                      <a:r>
                        <a:rPr lang="en-US" altLang="zh-CN" sz="2000" b="1" dirty="0" smtClean="0">
                          <a:solidFill>
                            <a:srgbClr val="000099"/>
                          </a:solidFill>
                          <a:latin typeface="+mn-lt"/>
                          <a:ea typeface="黑体" pitchFamily="49" charset="-122"/>
                        </a:rPr>
                        <a:t>(</a:t>
                      </a:r>
                      <a:r>
                        <a:rPr lang="en-US" altLang="zh-CN" sz="2000" b="1" dirty="0" smtClean="0">
                          <a:solidFill>
                            <a:srgbClr val="000099"/>
                          </a:solidFill>
                          <a:latin typeface="+mn-lt"/>
                          <a:ea typeface="黑体" pitchFamily="49" charset="-122"/>
                        </a:rPr>
                        <a:t>all authors, title)</a:t>
                      </a:r>
                      <a:endParaRPr lang="en-US" sz="2000" b="1" dirty="0">
                        <a:solidFill>
                          <a:srgbClr val="000099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b="1" kern="1200" dirty="0" smtClean="0">
                          <a:solidFill>
                            <a:srgbClr val="000099"/>
                          </a:solidFill>
                          <a:latin typeface="+mn-lt"/>
                          <a:ea typeface="黑体" pitchFamily="49" charset="-122"/>
                        </a:rPr>
                        <a:t>时间</a:t>
                      </a:r>
                      <a:r>
                        <a:rPr lang="en-US" altLang="zh-CN" sz="1800" b="1" kern="1200" dirty="0" smtClean="0">
                          <a:solidFill>
                            <a:srgbClr val="000099"/>
                          </a:solidFill>
                          <a:latin typeface="+mn-lt"/>
                          <a:ea typeface="黑体" pitchFamily="49" charset="-122"/>
                        </a:rPr>
                        <a:t>(year)</a:t>
                      </a:r>
                      <a:endParaRPr lang="en-US" sz="1800" b="1" kern="1200" dirty="0">
                        <a:solidFill>
                          <a:srgbClr val="000099"/>
                        </a:solidFill>
                        <a:latin typeface="+mn-lt"/>
                        <a:ea typeface="黑体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b="1" kern="1200" dirty="0" smtClean="0">
                          <a:solidFill>
                            <a:srgbClr val="000099"/>
                          </a:solidFill>
                          <a:latin typeface="+mn-lt"/>
                          <a:ea typeface="黑体" pitchFamily="49" charset="-122"/>
                        </a:rPr>
                        <a:t>SCI</a:t>
                      </a:r>
                      <a:r>
                        <a:rPr lang="zh-CN" altLang="en-US" sz="1800" b="1" kern="1200" dirty="0" smtClean="0">
                          <a:solidFill>
                            <a:srgbClr val="000099"/>
                          </a:solidFill>
                          <a:latin typeface="+mn-lt"/>
                          <a:ea typeface="黑体" pitchFamily="49" charset="-122"/>
                        </a:rPr>
                        <a:t>期刊</a:t>
                      </a:r>
                      <a:r>
                        <a:rPr lang="en-US" altLang="zh-CN" sz="1800" b="1" kern="1200" dirty="0" smtClean="0">
                          <a:solidFill>
                            <a:srgbClr val="000099"/>
                          </a:solidFill>
                          <a:latin typeface="+mn-lt"/>
                          <a:ea typeface="黑体" pitchFamily="49" charset="-122"/>
                        </a:rPr>
                        <a:t>(journal)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400" b="1" kern="1200" dirty="0" smtClean="0">
                          <a:solidFill>
                            <a:srgbClr val="000099"/>
                          </a:solidFill>
                          <a:latin typeface="+mn-lt"/>
                          <a:ea typeface="黑体" pitchFamily="49" charset="-122"/>
                        </a:rPr>
                        <a:t>IF</a:t>
                      </a:r>
                      <a:endParaRPr lang="en-US" altLang="zh-CN" sz="1800" b="1" kern="1200" dirty="0" smtClean="0">
                        <a:solidFill>
                          <a:srgbClr val="000099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5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1</a:t>
                      </a:r>
                      <a:endParaRPr lang="en-US" sz="1800" b="0" kern="120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0" marR="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50" kern="120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kern="1200" dirty="0">
                        <a:solidFill>
                          <a:srgbClr val="000099"/>
                        </a:solidFill>
                        <a:latin typeface="+mn-lt"/>
                        <a:ea typeface="黑体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5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2</a:t>
                      </a:r>
                      <a:endParaRPr lang="en-US" sz="1800" b="0" kern="120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0" marR="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50" kern="120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kern="1200" dirty="0">
                        <a:solidFill>
                          <a:srgbClr val="000099"/>
                        </a:solidFill>
                        <a:latin typeface="+mn-lt"/>
                        <a:ea typeface="黑体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5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</a:rPr>
                        <a:t>3</a:t>
                      </a:r>
                      <a:endParaRPr lang="en-US" sz="1800" b="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50" b="1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kern="1200" dirty="0">
                        <a:solidFill>
                          <a:srgbClr val="000099"/>
                        </a:solidFill>
                        <a:latin typeface="+mn-lt"/>
                        <a:ea typeface="黑体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931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440160"/>
          </a:xfrm>
        </p:spPr>
        <p:txBody>
          <a:bodyPr>
            <a:noAutofit/>
          </a:bodyPr>
          <a:lstStyle/>
          <a:p>
            <a:r>
              <a:rPr lang="zh-CN" altLang="en-US" sz="5400" dirty="0" smtClean="0">
                <a:effectLst/>
                <a:latin typeface="+mn-lt"/>
              </a:rPr>
              <a:t>奖励和荣誉</a:t>
            </a:r>
            <a:r>
              <a:rPr lang="en-US" altLang="zh-CN" sz="5400" dirty="0" smtClean="0">
                <a:effectLst/>
                <a:latin typeface="+mn-lt"/>
              </a:rPr>
              <a:t/>
            </a:r>
            <a:br>
              <a:rPr lang="en-US" altLang="zh-CN" sz="5400" dirty="0" smtClean="0">
                <a:effectLst/>
                <a:latin typeface="+mn-lt"/>
              </a:rPr>
            </a:br>
            <a:r>
              <a:rPr lang="en-US" altLang="zh-CN" sz="3200" dirty="0" smtClean="0">
                <a:effectLst/>
                <a:latin typeface="+mn-lt"/>
              </a:rPr>
              <a:t>(honors and awards)</a:t>
            </a:r>
            <a:endParaRPr lang="zh-CN" altLang="en-US" sz="3200" dirty="0">
              <a:effectLst/>
              <a:latin typeface="+mn-lt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5238-A2D9-4CE8-90E3-303EA699D140}" type="slidenum">
              <a:rPr lang="zh-CN" altLang="en-US" smtClean="0"/>
              <a:pPr>
                <a:defRPr/>
              </a:pPr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840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728192"/>
          </a:xfrm>
        </p:spPr>
        <p:txBody>
          <a:bodyPr>
            <a:noAutofit/>
          </a:bodyPr>
          <a:lstStyle/>
          <a:p>
            <a:r>
              <a:rPr lang="zh-CN" altLang="en-US" sz="4000" dirty="0" smtClean="0">
                <a:effectLst/>
                <a:latin typeface="+mn-lt"/>
              </a:rPr>
              <a:t>国内外会议邀请报告</a:t>
            </a:r>
            <a:r>
              <a:rPr lang="en-US" altLang="zh-CN" sz="4000" dirty="0" smtClean="0">
                <a:effectLst/>
                <a:latin typeface="+mn-lt"/>
              </a:rPr>
              <a:t/>
            </a:r>
            <a:br>
              <a:rPr lang="en-US" altLang="zh-CN" sz="4000" dirty="0" smtClean="0">
                <a:effectLst/>
                <a:latin typeface="+mn-lt"/>
              </a:rPr>
            </a:br>
            <a:r>
              <a:rPr lang="en-US" altLang="zh-CN" sz="4000" dirty="0" smtClean="0">
                <a:effectLst/>
                <a:latin typeface="+mn-lt"/>
              </a:rPr>
              <a:t>(invited conference talks)</a:t>
            </a:r>
            <a:endParaRPr lang="en-US" sz="4000" dirty="0">
              <a:effectLst/>
              <a:latin typeface="+mn-lt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5238-A2D9-4CE8-90E3-303EA699D140}" type="slidenum">
              <a:rPr lang="zh-CN" altLang="en-US" smtClean="0"/>
              <a:pPr>
                <a:defRPr/>
              </a:pPr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057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584176"/>
          </a:xfrm>
        </p:spPr>
        <p:txBody>
          <a:bodyPr>
            <a:noAutofit/>
          </a:bodyPr>
          <a:lstStyle/>
          <a:p>
            <a:r>
              <a:rPr lang="zh-CN" altLang="en-US" sz="4400" dirty="0" smtClean="0">
                <a:effectLst/>
                <a:latin typeface="+mn-lt"/>
              </a:rPr>
              <a:t>主要学术兼职</a:t>
            </a:r>
            <a:r>
              <a:rPr lang="en-US" altLang="zh-CN" sz="4400" dirty="0" smtClean="0">
                <a:effectLst/>
                <a:latin typeface="+mn-lt"/>
              </a:rPr>
              <a:t/>
            </a:r>
            <a:br>
              <a:rPr lang="en-US" altLang="zh-CN" sz="4400" dirty="0" smtClean="0">
                <a:effectLst/>
                <a:latin typeface="+mn-lt"/>
              </a:rPr>
            </a:br>
            <a:r>
              <a:rPr lang="en-US" altLang="zh-CN" dirty="0" smtClean="0">
                <a:effectLst/>
                <a:latin typeface="+mn-lt"/>
              </a:rPr>
              <a:t>(research community service, e.g., editor)</a:t>
            </a:r>
            <a:endParaRPr lang="zh-CN" altLang="en-US" dirty="0">
              <a:effectLst/>
              <a:latin typeface="+mn-lt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5238-A2D9-4CE8-90E3-303EA699D140}" type="slidenum">
              <a:rPr lang="zh-CN" altLang="en-US" smtClean="0"/>
              <a:pPr>
                <a:defRPr/>
              </a:pPr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4399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368152"/>
          </a:xfrm>
        </p:spPr>
        <p:txBody>
          <a:bodyPr>
            <a:noAutofit/>
          </a:bodyPr>
          <a:lstStyle/>
          <a:p>
            <a:r>
              <a:rPr lang="zh-CN" altLang="en-US" sz="4400" dirty="0" smtClean="0">
                <a:effectLst/>
                <a:latin typeface="+mn-lt"/>
              </a:rPr>
              <a:t>项目和论文评审</a:t>
            </a:r>
            <a:r>
              <a:rPr lang="en-US" altLang="zh-CN" sz="4400" dirty="0" smtClean="0">
                <a:effectLst/>
                <a:latin typeface="+mn-lt"/>
              </a:rPr>
              <a:t/>
            </a:r>
            <a:br>
              <a:rPr lang="en-US" altLang="zh-CN" sz="4400" dirty="0" smtClean="0">
                <a:effectLst/>
                <a:latin typeface="+mn-lt"/>
              </a:rPr>
            </a:br>
            <a:r>
              <a:rPr lang="en-US" altLang="zh-CN" dirty="0" smtClean="0">
                <a:effectLst/>
                <a:latin typeface="+mn-lt"/>
              </a:rPr>
              <a:t>(Reviewers of proposals and journal papers)</a:t>
            </a:r>
            <a:endParaRPr lang="zh-CN" altLang="en-US" dirty="0">
              <a:effectLst/>
              <a:latin typeface="+mn-lt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5238-A2D9-4CE8-90E3-303EA699D140}" type="slidenum">
              <a:rPr lang="zh-CN" altLang="en-US" smtClean="0"/>
              <a:pPr>
                <a:defRPr/>
              </a:pPr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650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8012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sz="5400" b="1" dirty="0" smtClean="0">
                <a:effectLst/>
              </a:rPr>
              <a:t>报告提纲</a:t>
            </a:r>
          </a:p>
        </p:txBody>
      </p:sp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1042988" y="1412776"/>
            <a:ext cx="705802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0850" indent="-450850" eaLnBrk="0" hangingPunct="0"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zh-CN" altLang="en-US" sz="3600" b="1" dirty="0" smtClean="0">
                <a:solidFill>
                  <a:srgbClr val="000099"/>
                </a:solidFill>
              </a:rPr>
              <a:t>简历 </a:t>
            </a:r>
            <a:r>
              <a:rPr lang="en-US" altLang="zh-CN" sz="3600" b="1" dirty="0" smtClean="0">
                <a:solidFill>
                  <a:srgbClr val="000099"/>
                </a:solidFill>
              </a:rPr>
              <a:t>(education &amp; work experience)</a:t>
            </a:r>
            <a:endParaRPr lang="en-US" altLang="zh-CN" sz="3600" b="1" dirty="0">
              <a:solidFill>
                <a:srgbClr val="000099"/>
              </a:solidFill>
            </a:endParaRPr>
          </a:p>
          <a:p>
            <a:pPr eaLnBrk="1" hangingPunct="1"/>
            <a:endParaRPr lang="en-US" altLang="zh-CN" sz="3600" b="1" dirty="0">
              <a:solidFill>
                <a:srgbClr val="000099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zh-CN" altLang="en-US" sz="3600" b="1" dirty="0" smtClean="0">
                <a:solidFill>
                  <a:srgbClr val="000099"/>
                </a:solidFill>
              </a:rPr>
              <a:t>科研教学成果 </a:t>
            </a:r>
            <a:r>
              <a:rPr lang="en-US" altLang="zh-CN" sz="3600" b="1" dirty="0" smtClean="0">
                <a:solidFill>
                  <a:srgbClr val="000099"/>
                </a:solidFill>
              </a:rPr>
              <a:t>(research and teaching accomplishments)</a:t>
            </a:r>
            <a:endParaRPr lang="en-US" altLang="zh-CN" sz="3600" b="1" dirty="0">
              <a:solidFill>
                <a:srgbClr val="000099"/>
              </a:solidFill>
            </a:endParaRPr>
          </a:p>
          <a:p>
            <a:pPr eaLnBrk="1" hangingPunct="1"/>
            <a:endParaRPr lang="en-US" altLang="zh-CN" sz="3600" b="1" dirty="0">
              <a:solidFill>
                <a:srgbClr val="000099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zh-CN" altLang="en-US" sz="3600" b="1" dirty="0" smtClean="0">
                <a:solidFill>
                  <a:srgbClr val="000099"/>
                </a:solidFill>
              </a:rPr>
              <a:t>未来科研教学计划 </a:t>
            </a:r>
            <a:r>
              <a:rPr lang="en-US" altLang="zh-CN" sz="3600" b="1" dirty="0" smtClean="0">
                <a:solidFill>
                  <a:srgbClr val="000099"/>
                </a:solidFill>
              </a:rPr>
              <a:t>(future </a:t>
            </a:r>
            <a:r>
              <a:rPr lang="en-US" altLang="zh-CN" sz="3600" b="1" dirty="0">
                <a:solidFill>
                  <a:srgbClr val="000099"/>
                </a:solidFill>
              </a:rPr>
              <a:t>research and </a:t>
            </a:r>
            <a:r>
              <a:rPr lang="en-US" altLang="zh-CN" sz="3600" b="1" dirty="0" smtClean="0">
                <a:solidFill>
                  <a:srgbClr val="000099"/>
                </a:solidFill>
              </a:rPr>
              <a:t>teaching </a:t>
            </a:r>
            <a:r>
              <a:rPr lang="en-US" altLang="zh-CN" sz="3600" b="1" dirty="0" smtClean="0">
                <a:solidFill>
                  <a:srgbClr val="000099"/>
                </a:solidFill>
              </a:rPr>
              <a:t>plans)</a:t>
            </a:r>
            <a:endParaRPr lang="zh-CN" altLang="en-US" sz="3600" b="1" dirty="0">
              <a:solidFill>
                <a:srgbClr val="000099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5238-A2D9-4CE8-90E3-303EA699D140}" type="slidenum">
              <a:rPr lang="zh-CN" altLang="en-US" smtClean="0"/>
              <a:pPr>
                <a:defRPr/>
              </a:pPr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92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440160"/>
          </a:xfrm>
        </p:spPr>
        <p:txBody>
          <a:bodyPr>
            <a:noAutofit/>
          </a:bodyPr>
          <a:lstStyle/>
          <a:p>
            <a:r>
              <a:rPr lang="zh-CN" altLang="en-US" sz="4400" dirty="0" smtClean="0">
                <a:effectLst/>
                <a:latin typeface="+mn-lt"/>
              </a:rPr>
              <a:t>教学</a:t>
            </a:r>
            <a:r>
              <a:rPr lang="zh-CN" altLang="en-US" sz="4400" dirty="0" smtClean="0">
                <a:effectLst/>
                <a:latin typeface="+mn-lt"/>
              </a:rPr>
              <a:t>经历</a:t>
            </a:r>
            <a:r>
              <a:rPr lang="zh-CN" altLang="en-US" sz="4400" dirty="0" smtClean="0">
                <a:effectLst/>
                <a:latin typeface="+mn-lt"/>
              </a:rPr>
              <a:t>和成就</a:t>
            </a:r>
            <a:r>
              <a:rPr lang="en-US" altLang="zh-CN" sz="4400" dirty="0" smtClean="0">
                <a:effectLst/>
                <a:latin typeface="+mn-lt"/>
              </a:rPr>
              <a:t/>
            </a:r>
            <a:br>
              <a:rPr lang="en-US" altLang="zh-CN" sz="4400" dirty="0" smtClean="0">
                <a:effectLst/>
                <a:latin typeface="+mn-lt"/>
              </a:rPr>
            </a:br>
            <a:r>
              <a:rPr lang="en-US" altLang="zh-CN" dirty="0" smtClean="0">
                <a:effectLst/>
                <a:latin typeface="+mn-lt"/>
              </a:rPr>
              <a:t>(Teaching experience and accomplishments)</a:t>
            </a:r>
            <a:endParaRPr lang="zh-CN" altLang="en-US" dirty="0">
              <a:effectLst/>
              <a:latin typeface="+mn-lt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5238-A2D9-4CE8-90E3-303EA699D140}" type="slidenum">
              <a:rPr lang="zh-CN" altLang="en-US" smtClean="0"/>
              <a:pPr>
                <a:defRPr/>
              </a:pPr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609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440160"/>
          </a:xfrm>
        </p:spPr>
        <p:txBody>
          <a:bodyPr>
            <a:noAutofit/>
          </a:bodyPr>
          <a:lstStyle/>
          <a:p>
            <a:r>
              <a:rPr lang="zh-CN" altLang="en-US" sz="4400" dirty="0" smtClean="0">
                <a:effectLst/>
                <a:latin typeface="+mn-lt"/>
              </a:rPr>
              <a:t>未来科研计划</a:t>
            </a:r>
            <a:r>
              <a:rPr lang="en-US" altLang="zh-CN" sz="4400" dirty="0" smtClean="0">
                <a:effectLst/>
                <a:latin typeface="+mn-lt"/>
              </a:rPr>
              <a:t/>
            </a:r>
            <a:br>
              <a:rPr lang="en-US" altLang="zh-CN" sz="4400" dirty="0" smtClean="0">
                <a:effectLst/>
                <a:latin typeface="+mn-lt"/>
              </a:rPr>
            </a:br>
            <a:r>
              <a:rPr lang="en-US" altLang="zh-CN" dirty="0" smtClean="0">
                <a:effectLst/>
                <a:latin typeface="+mn-lt"/>
              </a:rPr>
              <a:t>(future research plan)</a:t>
            </a:r>
            <a:endParaRPr lang="zh-CN" altLang="en-US" dirty="0">
              <a:effectLst/>
              <a:latin typeface="+mn-lt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5238-A2D9-4CE8-90E3-303EA699D140}" type="slidenum">
              <a:rPr lang="zh-CN" altLang="en-US" smtClean="0"/>
              <a:pPr>
                <a:defRPr/>
              </a:pPr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890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368152"/>
          </a:xfrm>
        </p:spPr>
        <p:txBody>
          <a:bodyPr>
            <a:noAutofit/>
          </a:bodyPr>
          <a:lstStyle/>
          <a:p>
            <a:r>
              <a:rPr lang="zh-CN" altLang="en-US" sz="4400" dirty="0" smtClean="0">
                <a:effectLst/>
                <a:latin typeface="+mn-lt"/>
              </a:rPr>
              <a:t>未来教学计划</a:t>
            </a:r>
            <a:r>
              <a:rPr lang="en-US" altLang="zh-CN" sz="4400" dirty="0" smtClean="0">
                <a:effectLst/>
                <a:latin typeface="+mn-lt"/>
              </a:rPr>
              <a:t/>
            </a:r>
            <a:br>
              <a:rPr lang="en-US" altLang="zh-CN" sz="4400" dirty="0" smtClean="0">
                <a:effectLst/>
                <a:latin typeface="+mn-lt"/>
              </a:rPr>
            </a:br>
            <a:r>
              <a:rPr lang="en-US" altLang="zh-CN" dirty="0" smtClean="0">
                <a:effectLst/>
                <a:latin typeface="+mn-lt"/>
              </a:rPr>
              <a:t>(future teaching plan)</a:t>
            </a:r>
            <a:endParaRPr lang="zh-CN" altLang="en-US" dirty="0">
              <a:effectLst/>
              <a:latin typeface="+mn-lt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5238-A2D9-4CE8-90E3-303EA699D140}" type="slidenum">
              <a:rPr lang="zh-CN" altLang="en-US" smtClean="0"/>
              <a:pPr>
                <a:defRPr/>
              </a:pPr>
              <a:t>22</a:t>
            </a:fld>
            <a:endParaRPr lang="zh-CN" alt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15616" y="1268760"/>
            <a:ext cx="7109139" cy="424124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  <a:defRPr/>
            </a:pPr>
            <a:endParaRPr lang="en-US" sz="2800" b="1" dirty="0" smtClean="0">
              <a:solidFill>
                <a:schemeClr val="tx1"/>
              </a:solidFill>
              <a:ea typeface="黑体" panose="02010609060101010101" pitchFamily="49" charset="-122"/>
              <a:cs typeface="Arial"/>
            </a:endParaRPr>
          </a:p>
          <a:p>
            <a:pPr marL="0" indent="0">
              <a:buNone/>
              <a:defRPr/>
            </a:pPr>
            <a:r>
              <a:rPr lang="zh-CN" altLang="en-US" sz="2400" dirty="0">
                <a:solidFill>
                  <a:schemeClr val="tx1"/>
                </a:solidFill>
                <a:ea typeface="黑体" panose="02010609060101010101" pitchFamily="49" charset="-122"/>
              </a:rPr>
              <a:t>申请人能够讲授关于</a:t>
            </a:r>
            <a:r>
              <a:rPr lang="en-US" altLang="zh-CN" sz="2400" dirty="0">
                <a:solidFill>
                  <a:schemeClr val="tx1"/>
                </a:solidFill>
                <a:ea typeface="黑体" panose="02010609060101010101" pitchFamily="49" charset="-122"/>
              </a:rPr>
              <a:t>xx</a:t>
            </a:r>
            <a:r>
              <a:rPr lang="zh-CN" altLang="en-US" sz="2400" dirty="0">
                <a:solidFill>
                  <a:schemeClr val="tx1"/>
                </a:solidFill>
                <a:ea typeface="黑体" panose="02010609060101010101" pitchFamily="49" charset="-122"/>
              </a:rPr>
              <a:t>专业</a:t>
            </a:r>
            <a:r>
              <a:rPr lang="zh-CN" altLang="en-US" sz="2400" dirty="0" smtClean="0">
                <a:solidFill>
                  <a:schemeClr val="tx1"/>
                </a:solidFill>
                <a:ea typeface="黑体" panose="02010609060101010101" pitchFamily="49" charset="-122"/>
              </a:rPr>
              <a:t>的课程。如计划开设新课程，请提供大纲。比如</a:t>
            </a:r>
            <a:r>
              <a:rPr lang="zh-CN" altLang="en-US" sz="2400" dirty="0" smtClean="0">
                <a:solidFill>
                  <a:schemeClr val="tx1"/>
                </a:solidFill>
                <a:ea typeface="黑体" panose="02010609060101010101" pitchFamily="49" charset="-122"/>
              </a:rPr>
              <a:t>，</a:t>
            </a:r>
            <a:endParaRPr lang="en-US" altLang="zh-CN" sz="2400" dirty="0" smtClean="0">
              <a:solidFill>
                <a:schemeClr val="tx1"/>
              </a:solidFill>
              <a:ea typeface="黑体" panose="02010609060101010101" pitchFamily="49" charset="-122"/>
            </a:endParaRPr>
          </a:p>
          <a:p>
            <a:pPr marL="0" indent="0">
              <a:buNone/>
              <a:defRPr/>
            </a:pPr>
            <a:r>
              <a:rPr lang="en-US" altLang="zh-CN" sz="2400" dirty="0" smtClean="0">
                <a:solidFill>
                  <a:schemeClr val="tx1"/>
                </a:solidFill>
                <a:ea typeface="黑体" panose="02010609060101010101" pitchFamily="49" charset="-122"/>
              </a:rPr>
              <a:t>Present relevant courses that you can </a:t>
            </a:r>
            <a:r>
              <a:rPr lang="en-US" altLang="zh-CN" sz="2400" dirty="0" smtClean="0">
                <a:solidFill>
                  <a:schemeClr val="tx1"/>
                </a:solidFill>
                <a:ea typeface="黑体" panose="02010609060101010101" pitchFamily="49" charset="-122"/>
              </a:rPr>
              <a:t>teach. Show the brief syllabus for each new course you plan to offer.</a:t>
            </a:r>
            <a:endParaRPr lang="en-US" altLang="zh-CN" sz="2400" dirty="0">
              <a:solidFill>
                <a:schemeClr val="tx1"/>
              </a:solidFill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en-US" sz="2800" b="1" dirty="0" smtClean="0">
              <a:solidFill>
                <a:schemeClr val="tx1"/>
              </a:solidFill>
              <a:ea typeface="黑体" panose="02010609060101010101" pitchFamily="49" charset="-122"/>
              <a:cs typeface="Arial"/>
            </a:endParaRPr>
          </a:p>
          <a:p>
            <a:pPr>
              <a:buClrTx/>
              <a:buFont typeface="Wingdings" panose="05000000000000000000" pitchFamily="2" charset="2"/>
              <a:buChar char="ü"/>
              <a:defRPr/>
            </a:pPr>
            <a:r>
              <a:rPr lang="en-US" sz="2000" dirty="0" smtClean="0">
                <a:solidFill>
                  <a:schemeClr val="tx1"/>
                </a:solidFill>
                <a:ea typeface="黑体" panose="02010609060101010101" pitchFamily="49" charset="-122"/>
                <a:cs typeface="Arial"/>
              </a:rPr>
              <a:t> </a:t>
            </a:r>
            <a:r>
              <a:rPr lang="zh-CN" altLang="en-US" sz="2000" dirty="0" smtClean="0">
                <a:solidFill>
                  <a:schemeClr val="tx1"/>
                </a:solidFill>
                <a:ea typeface="黑体" panose="02010609060101010101" pitchFamily="49" charset="-122"/>
                <a:cs typeface="Arial"/>
              </a:rPr>
              <a:t>本科生课程：</a:t>
            </a:r>
            <a:r>
              <a:rPr lang="en-US" altLang="zh-CN" sz="2000" dirty="0" smtClean="0">
                <a:solidFill>
                  <a:schemeClr val="tx1"/>
                </a:solidFill>
                <a:ea typeface="黑体" panose="02010609060101010101" pitchFamily="49" charset="-122"/>
                <a:cs typeface="Arial"/>
              </a:rPr>
              <a:t>xx (undergraduate course)</a:t>
            </a:r>
          </a:p>
          <a:p>
            <a:pPr>
              <a:buClrTx/>
              <a:buFont typeface="Wingdings" panose="05000000000000000000" pitchFamily="2" charset="2"/>
              <a:buChar char="ü"/>
              <a:defRPr/>
            </a:pPr>
            <a:endParaRPr lang="en-US" altLang="zh-CN" sz="2000" dirty="0" smtClean="0">
              <a:solidFill>
                <a:schemeClr val="tx1"/>
              </a:solidFill>
              <a:ea typeface="黑体" panose="02010609060101010101" pitchFamily="49" charset="-122"/>
              <a:cs typeface="Arial"/>
            </a:endParaRPr>
          </a:p>
          <a:p>
            <a:pPr>
              <a:buClrTx/>
              <a:buFont typeface="Wingdings" panose="05000000000000000000" pitchFamily="2" charset="2"/>
              <a:buChar char="ü"/>
              <a:defRPr/>
            </a:pPr>
            <a:r>
              <a:rPr lang="en-US" altLang="zh-CN" sz="2000" dirty="0" smtClean="0">
                <a:solidFill>
                  <a:schemeClr val="tx1"/>
                </a:solidFill>
                <a:ea typeface="黑体" panose="02010609060101010101" pitchFamily="49" charset="-122"/>
                <a:cs typeface="Arial"/>
              </a:rPr>
              <a:t> </a:t>
            </a:r>
            <a:r>
              <a:rPr lang="zh-CN" altLang="en-US" sz="2000" dirty="0" smtClean="0">
                <a:solidFill>
                  <a:schemeClr val="tx1"/>
                </a:solidFill>
                <a:ea typeface="黑体" panose="02010609060101010101" pitchFamily="49" charset="-122"/>
                <a:cs typeface="Arial"/>
              </a:rPr>
              <a:t>研究生课程</a:t>
            </a:r>
            <a:r>
              <a:rPr lang="en-US" altLang="zh-CN" sz="2000" dirty="0" smtClean="0">
                <a:solidFill>
                  <a:schemeClr val="tx1"/>
                </a:solidFill>
                <a:ea typeface="黑体" panose="02010609060101010101" pitchFamily="49" charset="-122"/>
                <a:cs typeface="Arial"/>
              </a:rPr>
              <a:t>: xx (graduate course</a:t>
            </a:r>
            <a:r>
              <a:rPr lang="en-US" altLang="zh-CN" sz="2000" dirty="0" smtClean="0">
                <a:solidFill>
                  <a:schemeClr val="tx1"/>
                </a:solidFill>
                <a:ea typeface="黑体" panose="02010609060101010101" pitchFamily="49" charset="-122"/>
                <a:cs typeface="Arial"/>
              </a:rPr>
              <a:t>)</a:t>
            </a:r>
            <a:endParaRPr lang="en-US" sz="2400" dirty="0" smtClean="0">
              <a:solidFill>
                <a:schemeClr val="tx1"/>
              </a:solidFill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en-US" sz="2400" dirty="0" smtClean="0">
              <a:solidFill>
                <a:schemeClr val="tx1"/>
              </a:solidFill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en-US" sz="2400" dirty="0">
              <a:solidFill>
                <a:schemeClr val="tx1"/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191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64096"/>
          </a:xfrm>
        </p:spPr>
        <p:txBody>
          <a:bodyPr>
            <a:noAutofit/>
          </a:bodyPr>
          <a:lstStyle/>
          <a:p>
            <a:r>
              <a:rPr lang="zh-CN" altLang="en-US" sz="5400" dirty="0" smtClean="0">
                <a:effectLst/>
                <a:latin typeface="+mn-lt"/>
              </a:rPr>
              <a:t>简历 </a:t>
            </a:r>
            <a:r>
              <a:rPr lang="en-US" altLang="zh-CN" sz="3600" dirty="0" smtClean="0">
                <a:effectLst/>
                <a:latin typeface="+mn-lt"/>
              </a:rPr>
              <a:t>(</a:t>
            </a:r>
            <a:r>
              <a:rPr lang="en-US" altLang="zh-CN" sz="3600" dirty="0">
                <a:effectLst/>
                <a:latin typeface="+mn-lt"/>
              </a:rPr>
              <a:t>education &amp; work experience</a:t>
            </a:r>
            <a:r>
              <a:rPr lang="en-US" altLang="zh-CN" sz="3600" dirty="0" smtClean="0">
                <a:effectLst/>
                <a:latin typeface="+mn-lt"/>
              </a:rPr>
              <a:t>)</a:t>
            </a:r>
            <a:endParaRPr lang="zh-CN" altLang="en-US" sz="3600" dirty="0">
              <a:effectLst/>
              <a:latin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411760" y="1772816"/>
            <a:ext cx="64807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lvl="1">
              <a:lnSpc>
                <a:spcPct val="200000"/>
              </a:lnSpc>
            </a:pPr>
            <a:r>
              <a:rPr lang="en-US" altLang="zh-CN" sz="2400" b="1" dirty="0" smtClean="0">
                <a:ea typeface="黑体" pitchFamily="49" charset="-122"/>
              </a:rPr>
              <a:t>1999–2003	xx</a:t>
            </a:r>
            <a:r>
              <a:rPr lang="zh-CN" altLang="en-US" sz="2400" b="1" dirty="0" smtClean="0">
                <a:ea typeface="黑体" pitchFamily="49" charset="-122"/>
              </a:rPr>
              <a:t>大学  </a:t>
            </a:r>
            <a:r>
              <a:rPr lang="en-US" altLang="zh-CN" sz="2400" b="1" dirty="0" smtClean="0">
                <a:ea typeface="黑体" pitchFamily="49" charset="-122"/>
              </a:rPr>
              <a:t>xx</a:t>
            </a:r>
            <a:r>
              <a:rPr lang="zh-CN" altLang="en-US" sz="2400" b="1" dirty="0" smtClean="0">
                <a:ea typeface="黑体" pitchFamily="49" charset="-122"/>
              </a:rPr>
              <a:t>学士</a:t>
            </a:r>
            <a:endParaRPr lang="en-US" altLang="zh-CN" sz="2400" b="1" dirty="0" smtClean="0">
              <a:ea typeface="黑体" pitchFamily="49" charset="-122"/>
            </a:endParaRPr>
          </a:p>
          <a:p>
            <a:pPr marL="3175" lvl="1">
              <a:lnSpc>
                <a:spcPct val="200000"/>
              </a:lnSpc>
            </a:pPr>
            <a:r>
              <a:rPr lang="en-US" altLang="zh-CN" sz="2400" b="1" dirty="0" smtClean="0">
                <a:ea typeface="黑体" pitchFamily="49" charset="-122"/>
              </a:rPr>
              <a:t>2003–2008	xx</a:t>
            </a:r>
            <a:r>
              <a:rPr lang="zh-CN" altLang="en-US" sz="2400" b="1" dirty="0" smtClean="0">
                <a:ea typeface="黑体" pitchFamily="49" charset="-122"/>
              </a:rPr>
              <a:t>大学</a:t>
            </a:r>
            <a:r>
              <a:rPr lang="en-US" altLang="zh-CN" sz="2400" b="1" dirty="0" smtClean="0">
                <a:ea typeface="黑体" pitchFamily="49" charset="-122"/>
              </a:rPr>
              <a:t>  xx</a:t>
            </a:r>
            <a:r>
              <a:rPr lang="zh-CN" altLang="en-US" sz="2400" b="1" dirty="0" smtClean="0">
                <a:ea typeface="黑体" pitchFamily="49" charset="-122"/>
              </a:rPr>
              <a:t>博士</a:t>
            </a:r>
            <a:endParaRPr lang="en-US" altLang="zh-CN" sz="2400" b="1" dirty="0" smtClean="0">
              <a:ea typeface="黑体" pitchFamily="49" charset="-122"/>
            </a:endParaRPr>
          </a:p>
          <a:p>
            <a:pPr marL="3175" lvl="1">
              <a:lnSpc>
                <a:spcPct val="200000"/>
              </a:lnSpc>
            </a:pPr>
            <a:r>
              <a:rPr lang="en-US" altLang="zh-CN" sz="2400" b="1" dirty="0">
                <a:ea typeface="黑体" pitchFamily="49" charset="-122"/>
              </a:rPr>
              <a:t>	</a:t>
            </a:r>
            <a:r>
              <a:rPr lang="en-US" altLang="zh-CN" sz="2400" b="1" dirty="0" smtClean="0">
                <a:ea typeface="黑体" pitchFamily="49" charset="-122"/>
              </a:rPr>
              <a:t>	</a:t>
            </a:r>
            <a:r>
              <a:rPr lang="zh-CN" altLang="en-US" sz="2400" b="1" dirty="0" smtClean="0">
                <a:ea typeface="黑体" pitchFamily="49" charset="-122"/>
              </a:rPr>
              <a:t>导师：</a:t>
            </a:r>
            <a:r>
              <a:rPr lang="en-US" altLang="zh-CN" sz="2400" b="1" dirty="0" smtClean="0">
                <a:ea typeface="黑体" pitchFamily="49" charset="-122"/>
              </a:rPr>
              <a:t>xx</a:t>
            </a:r>
          </a:p>
          <a:p>
            <a:pPr marL="3175" lvl="1">
              <a:lnSpc>
                <a:spcPct val="200000"/>
              </a:lnSpc>
            </a:pPr>
            <a:r>
              <a:rPr lang="en-US" altLang="zh-CN" sz="2400" b="1" dirty="0" smtClean="0">
                <a:ea typeface="黑体" pitchFamily="49" charset="-122"/>
              </a:rPr>
              <a:t>2008–2010	xx</a:t>
            </a:r>
            <a:r>
              <a:rPr lang="zh-CN" altLang="en-US" sz="2400" b="1" dirty="0" smtClean="0">
                <a:ea typeface="黑体" pitchFamily="49" charset="-122"/>
              </a:rPr>
              <a:t>大学  博士后</a:t>
            </a:r>
            <a:endParaRPr lang="en-US" altLang="zh-CN" sz="2400" b="1" dirty="0" smtClean="0">
              <a:ea typeface="黑体" pitchFamily="49" charset="-122"/>
            </a:endParaRPr>
          </a:p>
          <a:p>
            <a:pPr marL="3175" lvl="1">
              <a:lnSpc>
                <a:spcPct val="200000"/>
              </a:lnSpc>
            </a:pPr>
            <a:r>
              <a:rPr lang="en-US" altLang="zh-CN" sz="2400" b="1" dirty="0">
                <a:ea typeface="黑体" pitchFamily="49" charset="-122"/>
              </a:rPr>
              <a:t>	</a:t>
            </a:r>
            <a:r>
              <a:rPr lang="en-US" altLang="zh-CN" sz="2400" b="1" dirty="0" smtClean="0">
                <a:ea typeface="黑体" pitchFamily="49" charset="-122"/>
              </a:rPr>
              <a:t>	</a:t>
            </a:r>
            <a:r>
              <a:rPr lang="zh-CN" altLang="en-US" sz="2400" b="1" dirty="0" smtClean="0">
                <a:ea typeface="黑体" pitchFamily="49" charset="-122"/>
              </a:rPr>
              <a:t>导师：</a:t>
            </a:r>
            <a:r>
              <a:rPr lang="en-US" altLang="zh-CN" sz="2400" b="1" dirty="0" smtClean="0">
                <a:ea typeface="黑体" pitchFamily="49" charset="-122"/>
              </a:rPr>
              <a:t>xx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5238-A2D9-4CE8-90E3-303EA699D140}" type="slidenum">
              <a:rPr lang="zh-CN" altLang="en-US" smtClean="0"/>
              <a:pPr>
                <a:defRPr/>
              </a:pPr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233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61E4-AB98-4B9D-91F6-220DDE880E31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b="1" dirty="0" smtClean="0">
                <a:latin typeface="+mn-lt"/>
              </a:rPr>
              <a:t>科研</a:t>
            </a:r>
            <a:r>
              <a:rPr lang="zh-CN" altLang="en-US" sz="3200" b="1" dirty="0" smtClean="0">
                <a:latin typeface="+mn-lt"/>
              </a:rPr>
              <a:t>项目 </a:t>
            </a:r>
            <a:r>
              <a:rPr lang="en-US" altLang="zh-CN" sz="3200" b="1" dirty="0" smtClean="0">
                <a:latin typeface="+mn-lt"/>
              </a:rPr>
              <a:t>(</a:t>
            </a:r>
            <a:r>
              <a:rPr lang="en-US" altLang="zh-CN" sz="3200" b="1" dirty="0" smtClean="0">
                <a:latin typeface="+mn-lt"/>
              </a:rPr>
              <a:t>research funding)</a:t>
            </a:r>
            <a:endParaRPr lang="en-US" sz="3200" b="1" dirty="0">
              <a:latin typeface="+mn-lt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107504" y="1196752"/>
          <a:ext cx="8964489" cy="333232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91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7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58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67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30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4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2000" b="1" kern="100" dirty="0" smtClean="0">
                          <a:effectLst/>
                          <a:latin typeface="+mn-lt"/>
                          <a:ea typeface="黑体" panose="02010609060101010101" pitchFamily="49" charset="-122"/>
                        </a:rPr>
                        <a:t>年度</a:t>
                      </a:r>
                      <a:r>
                        <a:rPr lang="en-US" altLang="zh-CN" sz="2000" b="1" kern="100" dirty="0" smtClean="0">
                          <a:effectLst/>
                          <a:latin typeface="+mn-lt"/>
                          <a:ea typeface="黑体" panose="02010609060101010101" pitchFamily="49" charset="-122"/>
                        </a:rPr>
                        <a:t>(year)</a:t>
                      </a: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2000" b="1" kern="100" dirty="0">
                          <a:effectLst/>
                          <a:latin typeface="+mn-lt"/>
                          <a:ea typeface="黑体" panose="02010609060101010101" pitchFamily="49" charset="-122"/>
                        </a:rPr>
                        <a:t>经费</a:t>
                      </a:r>
                      <a:r>
                        <a:rPr lang="zh-CN" sz="2000" b="1" kern="100" dirty="0" smtClean="0">
                          <a:effectLst/>
                          <a:latin typeface="+mn-lt"/>
                          <a:ea typeface="黑体" panose="02010609060101010101" pitchFamily="49" charset="-122"/>
                        </a:rPr>
                        <a:t>类别</a:t>
                      </a:r>
                      <a:r>
                        <a:rPr lang="en-US" altLang="zh-CN" sz="2000" b="1" kern="100" dirty="0" smtClean="0">
                          <a:effectLst/>
                          <a:latin typeface="+mn-lt"/>
                          <a:ea typeface="黑体" panose="02010609060101010101" pitchFamily="49" charset="-122"/>
                        </a:rPr>
                        <a:t>(funding source)</a:t>
                      </a: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3280" algn="l"/>
                        </a:tabLst>
                      </a:pPr>
                      <a:r>
                        <a:rPr lang="zh-CN" sz="2000" b="1" kern="100" dirty="0">
                          <a:effectLst/>
                          <a:latin typeface="+mn-lt"/>
                          <a:ea typeface="黑体" panose="02010609060101010101" pitchFamily="49" charset="-122"/>
                        </a:rPr>
                        <a:t>基金项目</a:t>
                      </a:r>
                      <a:r>
                        <a:rPr lang="zh-CN" sz="2000" b="1" kern="100" dirty="0" smtClean="0">
                          <a:effectLst/>
                          <a:latin typeface="+mn-lt"/>
                          <a:ea typeface="黑体" panose="02010609060101010101" pitchFamily="49" charset="-122"/>
                        </a:rPr>
                        <a:t>名称</a:t>
                      </a:r>
                      <a:r>
                        <a:rPr lang="en-US" altLang="zh-CN" sz="2000" b="1" kern="100" dirty="0" smtClean="0">
                          <a:effectLst/>
                          <a:latin typeface="+mn-lt"/>
                          <a:ea typeface="黑体" panose="02010609060101010101" pitchFamily="49" charset="-122"/>
                        </a:rPr>
                        <a:t>(proposal name)</a:t>
                      </a: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sz="2000" b="1" kern="100" dirty="0" smtClean="0">
                          <a:effectLst/>
                          <a:latin typeface="+mn-lt"/>
                          <a:ea typeface="黑体" panose="02010609060101010101" pitchFamily="49" charset="-122"/>
                        </a:rPr>
                        <a:t>金额</a:t>
                      </a:r>
                      <a:r>
                        <a:rPr lang="en-US" altLang="zh-CN" sz="2000" b="1" kern="100" dirty="0" smtClean="0">
                          <a:effectLst/>
                          <a:latin typeface="+mn-lt"/>
                          <a:ea typeface="黑体" panose="02010609060101010101" pitchFamily="49" charset="-122"/>
                        </a:rPr>
                        <a:t>(a</a:t>
                      </a:r>
                      <a:r>
                        <a:rPr lang="en-US" sz="2000" b="1" kern="100" dirty="0" smtClean="0"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mount of funding)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2000" b="1" kern="100" dirty="0" smtClean="0">
                          <a:effectLst/>
                          <a:latin typeface="+mn-lt"/>
                          <a:ea typeface="黑体" panose="02010609060101010101" pitchFamily="49" charset="-122"/>
                        </a:rPr>
                        <a:t>备注</a:t>
                      </a:r>
                      <a:r>
                        <a:rPr lang="en-US" altLang="zh-CN" sz="2000" b="1" kern="100" dirty="0" smtClean="0">
                          <a:effectLst/>
                          <a:latin typeface="+mn-lt"/>
                          <a:ea typeface="黑体" panose="02010609060101010101" pitchFamily="49" charset="-122"/>
                        </a:rPr>
                        <a:t>(PI, co-PI, or CI)</a:t>
                      </a: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529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3280" algn="l"/>
                        </a:tabLst>
                      </a:pP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3280" algn="l"/>
                        </a:tabLst>
                      </a:pPr>
                      <a:endParaRPr lang="en-US" sz="2000" b="1" kern="100" dirty="0">
                        <a:solidFill>
                          <a:srgbClr val="C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3280" algn="l"/>
                        </a:tabLst>
                      </a:pPr>
                      <a:endParaRPr lang="en-US" sz="2000" b="1" kern="10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3280" algn="l"/>
                        </a:tabLst>
                      </a:pP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3280" algn="l"/>
                        </a:tabLst>
                      </a:pPr>
                      <a:r>
                        <a:rPr lang="zh-CN" sz="2000" b="1" kern="100" dirty="0" smtClean="0">
                          <a:effectLst/>
                          <a:latin typeface="+mn-lt"/>
                          <a:ea typeface="黑体" panose="02010609060101010101" pitchFamily="49" charset="-122"/>
                        </a:rPr>
                        <a:t>主持</a:t>
                      </a:r>
                      <a:r>
                        <a:rPr lang="en-US" altLang="zh-CN" sz="2000" b="1" kern="100" dirty="0" smtClean="0">
                          <a:effectLst/>
                          <a:latin typeface="+mn-lt"/>
                          <a:ea typeface="黑体" panose="02010609060101010101" pitchFamily="49" charset="-122"/>
                        </a:rPr>
                        <a:t>(PI)</a:t>
                      </a: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82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3280" algn="l"/>
                        </a:tabLst>
                      </a:pP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3280" algn="l"/>
                        </a:tabLst>
                      </a:pP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3280" algn="l"/>
                        </a:tabLst>
                      </a:pP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3280" algn="l"/>
                        </a:tabLst>
                      </a:pP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3280" algn="l"/>
                        </a:tabLst>
                      </a:pPr>
                      <a:r>
                        <a:rPr lang="zh-CN" sz="2000" b="1" kern="100" dirty="0" smtClean="0">
                          <a:effectLst/>
                          <a:latin typeface="+mn-lt"/>
                          <a:ea typeface="黑体" panose="02010609060101010101" pitchFamily="49" charset="-122"/>
                        </a:rPr>
                        <a:t>参加</a:t>
                      </a:r>
                      <a:r>
                        <a:rPr lang="en-US" altLang="zh-CN" sz="2000" b="1" kern="100" dirty="0" smtClean="0">
                          <a:effectLst/>
                          <a:latin typeface="+mn-lt"/>
                          <a:ea typeface="黑体" panose="02010609060101010101" pitchFamily="49" charset="-122"/>
                        </a:rPr>
                        <a:t>(CI)</a:t>
                      </a: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461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5238-A2D9-4CE8-90E3-303EA699D140}" type="slidenum">
              <a:rPr lang="zh-CN" altLang="en-US" smtClean="0"/>
              <a:pPr>
                <a:defRPr/>
              </a:pPr>
              <a:t>5</a:t>
            </a:fld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2084039" y="2420888"/>
            <a:ext cx="5277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 smtClean="0">
                <a:ea typeface="黑体" pitchFamily="49" charset="-122"/>
              </a:rPr>
              <a:t>深入浅出的背景介绍，一般用</a:t>
            </a:r>
            <a:r>
              <a:rPr lang="en-US" altLang="zh-CN" sz="2000" b="1" dirty="0" smtClean="0">
                <a:ea typeface="黑体" pitchFamily="49" charset="-122"/>
              </a:rPr>
              <a:t>1-2</a:t>
            </a:r>
            <a:r>
              <a:rPr lang="zh-CN" altLang="en-US" sz="2000" b="1" dirty="0" smtClean="0">
                <a:ea typeface="黑体" pitchFamily="49" charset="-122"/>
              </a:rPr>
              <a:t>页片子介绍</a:t>
            </a:r>
            <a:endParaRPr lang="en-US" altLang="zh-CN" sz="2000" b="1" dirty="0" smtClean="0">
              <a:ea typeface="黑体" pitchFamily="49" charset="-122"/>
            </a:endParaRPr>
          </a:p>
          <a:p>
            <a:pPr algn="ctr"/>
            <a:r>
              <a:rPr lang="en-US" altLang="zh-CN" sz="2000" b="1" dirty="0" smtClean="0">
                <a:ea typeface="黑体" pitchFamily="49" charset="-122"/>
              </a:rPr>
              <a:t>(1-2 page introduction, better in plain language)</a:t>
            </a:r>
            <a:endParaRPr lang="zh-CN" altLang="en-US" sz="2000" b="1" dirty="0" smtClean="0">
              <a:ea typeface="黑体" pitchFamily="49" charset="-122"/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0" y="44624"/>
            <a:ext cx="9144000" cy="151216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  <a:cs typeface="+mj-cs"/>
              </a:defRPr>
            </a:lvl1pPr>
          </a:lstStyle>
          <a:p>
            <a:r>
              <a:rPr lang="zh-CN" altLang="en-US" sz="4400" dirty="0" smtClean="0">
                <a:effectLst/>
                <a:latin typeface="+mn-lt"/>
              </a:rPr>
              <a:t>研究主题：</a:t>
            </a:r>
            <a:r>
              <a:rPr lang="en-US" altLang="zh-CN" sz="4400" dirty="0" smtClean="0">
                <a:effectLst/>
                <a:latin typeface="+mn-lt"/>
              </a:rPr>
              <a:t>xxx</a:t>
            </a:r>
          </a:p>
          <a:p>
            <a:r>
              <a:rPr lang="en-US" altLang="zh-CN" sz="3600" dirty="0" smtClean="0">
                <a:effectLst/>
                <a:latin typeface="+mn-lt"/>
              </a:rPr>
              <a:t>(Research topic</a:t>
            </a:r>
            <a:r>
              <a:rPr lang="en-US" altLang="zh-CN" sz="3600" dirty="0" smtClean="0">
                <a:effectLst/>
                <a:latin typeface="+mn-lt"/>
              </a:rPr>
              <a:t>: xxx</a:t>
            </a:r>
            <a:r>
              <a:rPr lang="en-US" altLang="zh-CN" sz="3600" dirty="0" smtClean="0">
                <a:effectLst/>
                <a:latin typeface="+mn-lt"/>
              </a:rPr>
              <a:t>)</a:t>
            </a:r>
            <a:endParaRPr lang="zh-CN" altLang="en-US" sz="3600" dirty="0">
              <a:effectLst/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268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5238-A2D9-4CE8-90E3-303EA699D140}" type="slidenum">
              <a:rPr lang="zh-CN" altLang="en-US" smtClean="0"/>
              <a:pPr>
                <a:defRPr/>
              </a:pPr>
              <a:t>6</a:t>
            </a:fld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1619672" y="2636912"/>
            <a:ext cx="60486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ea typeface="黑体" pitchFamily="49" charset="-122"/>
              </a:rPr>
              <a:t>归纳总结主要研究主题</a:t>
            </a:r>
            <a:r>
              <a:rPr lang="en-US" altLang="zh-CN" sz="2000" b="1" dirty="0" smtClean="0">
                <a:ea typeface="黑体" pitchFamily="49" charset="-122"/>
              </a:rPr>
              <a:t>/</a:t>
            </a:r>
            <a:r>
              <a:rPr lang="zh-CN" altLang="en-US" sz="2000" b="1" dirty="0" smtClean="0">
                <a:ea typeface="黑体" pitchFamily="49" charset="-122"/>
              </a:rPr>
              <a:t>问题</a:t>
            </a:r>
            <a:r>
              <a:rPr lang="en-US" altLang="zh-CN" sz="2000" b="1" dirty="0" smtClean="0">
                <a:ea typeface="黑体" pitchFamily="49" charset="-122"/>
              </a:rPr>
              <a:t>/</a:t>
            </a:r>
            <a:r>
              <a:rPr lang="zh-CN" altLang="en-US" sz="2000" b="1" dirty="0" smtClean="0">
                <a:ea typeface="黑体" pitchFamily="49" charset="-122"/>
              </a:rPr>
              <a:t>内容</a:t>
            </a:r>
            <a:endParaRPr lang="en-US" altLang="zh-CN" sz="2000" b="1" dirty="0" smtClean="0">
              <a:ea typeface="黑体" pitchFamily="49" charset="-122"/>
            </a:endParaRPr>
          </a:p>
          <a:p>
            <a:pPr algn="ctr"/>
            <a:r>
              <a:rPr lang="zh-CN" altLang="en-US" sz="2000" b="1" dirty="0" smtClean="0">
                <a:ea typeface="黑体" pitchFamily="49" charset="-122"/>
              </a:rPr>
              <a:t>特别注意所研究问题的创新性和</a:t>
            </a:r>
            <a:r>
              <a:rPr lang="zh-CN" altLang="en-US" sz="2000" b="1" dirty="0" smtClean="0">
                <a:ea typeface="黑体" pitchFamily="49" charset="-122"/>
              </a:rPr>
              <a:t>系统性，以及</a:t>
            </a:r>
            <a:r>
              <a:rPr lang="zh-CN" altLang="en-US" sz="2000" b="1" dirty="0" smtClean="0">
                <a:ea typeface="黑体" pitchFamily="49" charset="-122"/>
              </a:rPr>
              <a:t>具体工作之间的联系</a:t>
            </a:r>
            <a:endParaRPr lang="en-US" altLang="zh-CN" sz="2000" b="1" dirty="0" smtClean="0">
              <a:ea typeface="黑体" pitchFamily="49" charset="-122"/>
            </a:endParaRPr>
          </a:p>
          <a:p>
            <a:pPr algn="ctr"/>
            <a:r>
              <a:rPr lang="en-US" altLang="zh-CN" sz="2000" b="1" dirty="0" smtClean="0">
                <a:ea typeface="黑体" pitchFamily="49" charset="-122"/>
              </a:rPr>
              <a:t>(summary of main science </a:t>
            </a:r>
            <a:r>
              <a:rPr lang="en-US" altLang="zh-CN" sz="2000" b="1" dirty="0" smtClean="0">
                <a:ea typeface="黑体" pitchFamily="49" charset="-122"/>
              </a:rPr>
              <a:t>questions </a:t>
            </a:r>
            <a:r>
              <a:rPr lang="en-US" altLang="zh-CN" sz="2000" b="1" dirty="0" smtClean="0">
                <a:ea typeface="黑体" pitchFamily="49" charset="-122"/>
              </a:rPr>
              <a:t>that you </a:t>
            </a:r>
            <a:r>
              <a:rPr lang="en-US" altLang="zh-CN" sz="2000" b="1" dirty="0" smtClean="0">
                <a:ea typeface="黑体" pitchFamily="49" charset="-122"/>
              </a:rPr>
              <a:t>have been addressing, </a:t>
            </a:r>
            <a:r>
              <a:rPr lang="en-US" altLang="zh-CN" sz="2000" b="1" dirty="0" smtClean="0">
                <a:ea typeface="黑体" pitchFamily="49" charset="-122"/>
              </a:rPr>
              <a:t>including their novelty, significance and </a:t>
            </a:r>
            <a:r>
              <a:rPr lang="en-US" altLang="zh-CN" sz="2000" b="1" dirty="0" smtClean="0">
                <a:ea typeface="黑体" pitchFamily="49" charset="-122"/>
              </a:rPr>
              <a:t>interconnection</a:t>
            </a:r>
            <a:r>
              <a:rPr lang="en-US" altLang="zh-CN" sz="2000" b="1" dirty="0" smtClean="0">
                <a:ea typeface="黑体" pitchFamily="49" charset="-122"/>
              </a:rPr>
              <a:t>.)  </a:t>
            </a:r>
            <a:endParaRPr lang="zh-CN" altLang="en-US" sz="2000" b="1" dirty="0" smtClean="0">
              <a:ea typeface="黑体" pitchFamily="49" charset="-122"/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0" y="44624"/>
            <a:ext cx="9144000" cy="151216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  <a:cs typeface="+mj-cs"/>
              </a:defRPr>
            </a:lvl1pPr>
          </a:lstStyle>
          <a:p>
            <a:r>
              <a:rPr lang="zh-CN" altLang="en-US" sz="4400" dirty="0" smtClean="0">
                <a:effectLst/>
                <a:latin typeface="+mn-lt"/>
              </a:rPr>
              <a:t>研究主题：</a:t>
            </a:r>
            <a:r>
              <a:rPr lang="en-US" altLang="zh-CN" sz="4400" dirty="0" smtClean="0">
                <a:effectLst/>
                <a:latin typeface="+mn-lt"/>
              </a:rPr>
              <a:t>xxx</a:t>
            </a:r>
          </a:p>
          <a:p>
            <a:r>
              <a:rPr lang="en-US" altLang="zh-CN" sz="3600" dirty="0" smtClean="0">
                <a:effectLst/>
                <a:latin typeface="+mn-lt"/>
              </a:rPr>
              <a:t>(Research topic</a:t>
            </a:r>
            <a:r>
              <a:rPr lang="en-US" altLang="zh-CN" sz="3600" dirty="0" smtClean="0">
                <a:effectLst/>
                <a:latin typeface="+mn-lt"/>
              </a:rPr>
              <a:t>: xxx</a:t>
            </a:r>
            <a:r>
              <a:rPr lang="en-US" altLang="zh-CN" sz="3600" dirty="0" smtClean="0">
                <a:effectLst/>
                <a:latin typeface="+mn-lt"/>
              </a:rPr>
              <a:t>)</a:t>
            </a:r>
            <a:endParaRPr lang="zh-CN" altLang="en-US" sz="3600" dirty="0">
              <a:effectLst/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452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37731"/>
          </a:xfrm>
          <a:noFill/>
        </p:spPr>
        <p:txBody>
          <a:bodyPr>
            <a:norm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成果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1</a:t>
            </a:r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：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xxx</a:t>
            </a:r>
            <a:br>
              <a:rPr lang="en-US" altLang="zh-CN" sz="2400" b="1" dirty="0" smtClean="0">
                <a:solidFill>
                  <a:srgbClr val="C00000"/>
                </a:solidFill>
                <a:latin typeface="+mn-lt"/>
              </a:rPr>
            </a:b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(Research accomplishment 1: xxx)</a:t>
            </a:r>
            <a:endParaRPr lang="zh-CN" alt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69E0-CBD1-4B1D-B6CC-09CC44B6D613}" type="slidenum">
              <a:rPr lang="en-US" smtClean="0"/>
              <a:t>7</a:t>
            </a:fld>
            <a:endParaRPr lang="en-US"/>
          </a:p>
        </p:txBody>
      </p:sp>
      <p:sp>
        <p:nvSpPr>
          <p:cNvPr id="3" name="文本框 2"/>
          <p:cNvSpPr txBox="1"/>
          <p:nvPr/>
        </p:nvSpPr>
        <p:spPr>
          <a:xfrm>
            <a:off x="2593365" y="2348880"/>
            <a:ext cx="3858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ea typeface="黑体" pitchFamily="49" charset="-122"/>
              </a:rPr>
              <a:t>(present </a:t>
            </a:r>
            <a:r>
              <a:rPr lang="en-US" altLang="zh-CN" sz="2000" b="1" dirty="0" smtClean="0">
                <a:ea typeface="黑体" pitchFamily="49" charset="-122"/>
              </a:rPr>
              <a:t>the first accomplishment</a:t>
            </a:r>
            <a:r>
              <a:rPr lang="en-US" altLang="zh-CN" sz="2000" b="1" dirty="0" smtClean="0">
                <a:ea typeface="黑体" pitchFamily="49" charset="-122"/>
              </a:rPr>
              <a:t>)</a:t>
            </a:r>
          </a:p>
        </p:txBody>
      </p:sp>
      <p:sp>
        <p:nvSpPr>
          <p:cNvPr id="5" name="矩形 4"/>
          <p:cNvSpPr/>
          <p:nvPr/>
        </p:nvSpPr>
        <p:spPr>
          <a:xfrm>
            <a:off x="2267744" y="980728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/>
              <a:t>You present 2-3 </a:t>
            </a:r>
            <a:r>
              <a:rPr lang="en-US" altLang="zh-CN" b="1" dirty="0" smtClean="0"/>
              <a:t>accomplishments in total and one by 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65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37731"/>
          </a:xfrm>
          <a:noFill/>
        </p:spPr>
        <p:txBody>
          <a:bodyPr>
            <a:norm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成果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1</a:t>
            </a:r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评价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en-US" altLang="zh-CN" sz="2400" b="1" dirty="0" smtClean="0">
                <a:solidFill>
                  <a:srgbClr val="C00000"/>
                </a:solidFill>
                <a:latin typeface="+mn-lt"/>
              </a:rPr>
            </a:br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(acknowledgement of research community)</a:t>
            </a:r>
            <a:endParaRPr lang="zh-CN" alt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69E0-CBD1-4B1D-B6CC-09CC44B6D613}" type="slidenum">
              <a:rPr lang="en-US" smtClean="0"/>
              <a:t>8</a:t>
            </a:fld>
            <a:endParaRPr lang="en-US"/>
          </a:p>
        </p:txBody>
      </p:sp>
      <p:sp>
        <p:nvSpPr>
          <p:cNvPr id="5" name="矩形 4"/>
          <p:cNvSpPr/>
          <p:nvPr/>
        </p:nvSpPr>
        <p:spPr>
          <a:xfrm>
            <a:off x="1043608" y="1556792"/>
            <a:ext cx="7416824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申请人的工作得到了同行的高度评价和认可，比如：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en-US" altLang="zh-CN" sz="24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charset="0"/>
              </a:rPr>
              <a:t>xx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charset="0"/>
              </a:rPr>
              <a:t>院士指出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charset="0"/>
              </a:rPr>
              <a:t>: …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charset="0"/>
              </a:rPr>
              <a:t>。</a:t>
            </a:r>
            <a:endParaRPr lang="fi-FI" altLang="zh-CN" sz="1400" dirty="0">
              <a:latin typeface="黑体" panose="02010609060101010101" pitchFamily="49" charset="-122"/>
              <a:ea typeface="黑体" panose="02010609060101010101" pitchFamily="49" charset="-122"/>
              <a:cs typeface="Arial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endParaRPr lang="en-US" altLang="zh-CN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charset="0"/>
              </a:rPr>
              <a:t>xx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charset="0"/>
              </a:rPr>
              <a:t>教授在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charset="0"/>
              </a:rPr>
              <a:t>xx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charset="0"/>
              </a:rPr>
              <a:t>论文中（或其他可证实的来源）高度评价我们的工作：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charset="0"/>
              </a:rPr>
              <a:t>…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endParaRPr lang="en-US" altLang="zh-CN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 Unicode MS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charset="0"/>
              </a:rPr>
              <a:t> xx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charset="0"/>
              </a:rPr>
              <a:t>教授采用我们的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charset="0"/>
              </a:rPr>
              <a:t>xx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charset="0"/>
              </a:rPr>
              <a:t>方案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charset="0"/>
              </a:rPr>
              <a:t>…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585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37731"/>
          </a:xfrm>
          <a:noFill/>
        </p:spPr>
        <p:txBody>
          <a:bodyPr>
            <a:norm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成果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2</a:t>
            </a:r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：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xxx</a:t>
            </a:r>
            <a:br>
              <a:rPr lang="en-US" altLang="zh-CN" sz="2400" b="1" dirty="0" smtClean="0">
                <a:solidFill>
                  <a:srgbClr val="C00000"/>
                </a:solidFill>
                <a:latin typeface="+mn-lt"/>
              </a:rPr>
            </a:br>
            <a:r>
              <a:rPr lang="en-US" altLang="zh-CN" b="1" dirty="0">
                <a:solidFill>
                  <a:srgbClr val="C00000"/>
                </a:solidFill>
                <a:latin typeface="+mn-lt"/>
              </a:rPr>
              <a:t>(Research accomplishment </a:t>
            </a:r>
            <a:r>
              <a:rPr lang="en-US" altLang="zh-CN" b="1" dirty="0" smtClean="0">
                <a:solidFill>
                  <a:srgbClr val="C00000"/>
                </a:solidFill>
                <a:latin typeface="+mn-lt"/>
              </a:rPr>
              <a:t>2: </a:t>
            </a:r>
            <a:r>
              <a:rPr lang="en-US" altLang="zh-CN" b="1" dirty="0">
                <a:solidFill>
                  <a:srgbClr val="C00000"/>
                </a:solidFill>
                <a:latin typeface="+mn-lt"/>
              </a:rPr>
              <a:t>xxx)</a:t>
            </a:r>
            <a:endParaRPr lang="zh-CN" alt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69E0-CBD1-4B1D-B6CC-09CC44B6D6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9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</a:spPr>
      <a:bodyPr wrap="none" rtlCol="0" anchor="ctr">
        <a:spAutoFit/>
      </a:bodyPr>
      <a:lstStyle>
        <a:defPPr algn="ctr">
          <a:defRPr sz="2400" b="1" dirty="0">
            <a:latin typeface="黑体" pitchFamily="49" charset="-122"/>
            <a:ea typeface="黑体" pitchFamily="49" charset="-122"/>
          </a:defRPr>
        </a:defPPr>
      </a:lstStyle>
    </a:spDef>
    <a:txDef>
      <a:spPr>
        <a:noFill/>
      </a:spPr>
      <a:bodyPr wrap="none" rtlCol="0">
        <a:spAutoFit/>
      </a:bodyPr>
      <a:lstStyle>
        <a:defPPr algn="ctr">
          <a:defRPr sz="2000" b="1" dirty="0" smtClean="0">
            <a:ea typeface="黑体" pitchFamily="49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15723</TotalTime>
  <Words>498</Words>
  <Application>Microsoft Office PowerPoint</Application>
  <PresentationFormat>全屏显示(4:3)</PresentationFormat>
  <Paragraphs>111</Paragraphs>
  <Slides>22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Times New Roman</vt:lpstr>
      <vt:lpstr>Calibri</vt:lpstr>
      <vt:lpstr>Wingdings 2</vt:lpstr>
      <vt:lpstr>黑体</vt:lpstr>
      <vt:lpstr>Arial Unicode MS</vt:lpstr>
      <vt:lpstr>Arial</vt:lpstr>
      <vt:lpstr>Wingdings</vt:lpstr>
      <vt:lpstr>宋体</vt:lpstr>
      <vt:lpstr>Office 主题​​</vt:lpstr>
      <vt:lpstr>教研系列职位申请答辩</vt:lpstr>
      <vt:lpstr>报告提纲</vt:lpstr>
      <vt:lpstr>简历 (education &amp; work experience)</vt:lpstr>
      <vt:lpstr>科研项目 (research funding)</vt:lpstr>
      <vt:lpstr>PowerPoint 演示文稿</vt:lpstr>
      <vt:lpstr>PowerPoint 演示文稿</vt:lpstr>
      <vt:lpstr>成果1：xxx (Research accomplishment 1: xxx)</vt:lpstr>
      <vt:lpstr>成果1评价  (acknowledgement of research community)</vt:lpstr>
      <vt:lpstr>成果2：xxx (Research accomplishment 2: xxx)</vt:lpstr>
      <vt:lpstr>成果2评价  (acknowledgement of research community)</vt:lpstr>
      <vt:lpstr>成果3：xxx  (Research accomplishment 3: xxx)</vt:lpstr>
      <vt:lpstr>成果3评价  (acknowledgement of research community)</vt:lpstr>
      <vt:lpstr>论文发表和引用情况 (Publications and citations statistics)</vt:lpstr>
      <vt:lpstr>第一作者或通讯作者国际SCI论文 xxx 篇 (First or corresponding author papers)</vt:lpstr>
      <vt:lpstr>共同作者国际SCI论文 xxx 篇 (co-authored papers)</vt:lpstr>
      <vt:lpstr>奖励和荣誉 (honors and awards)</vt:lpstr>
      <vt:lpstr>国内外会议邀请报告 (invited conference talks)</vt:lpstr>
      <vt:lpstr>主要学术兼职 (research community service, e.g., editor)</vt:lpstr>
      <vt:lpstr>项目和论文评审 (Reviewers of proposals and journal papers)</vt:lpstr>
      <vt:lpstr>教学经历和成就 (Teaching experience and accomplishments)</vt:lpstr>
      <vt:lpstr>未来科研计划 (future research plan)</vt:lpstr>
      <vt:lpstr>未来教学计划 (future teaching plan)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lin</dc:creator>
  <cp:lastModifiedBy>Jintai Lin</cp:lastModifiedBy>
  <cp:revision>1059</cp:revision>
  <dcterms:created xsi:type="dcterms:W3CDTF">2013-04-18T02:15:59Z</dcterms:created>
  <dcterms:modified xsi:type="dcterms:W3CDTF">2019-06-24T06:14:55Z</dcterms:modified>
</cp:coreProperties>
</file>