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620" r:id="rId5"/>
    <p:sldId id="259" r:id="rId6"/>
    <p:sldId id="633" r:id="rId7"/>
    <p:sldId id="536" r:id="rId8"/>
    <p:sldId id="532" r:id="rId9"/>
    <p:sldId id="631" r:id="rId10"/>
    <p:sldId id="632" r:id="rId11"/>
    <p:sldId id="629" r:id="rId12"/>
    <p:sldId id="630" r:id="rId13"/>
    <p:sldId id="566" r:id="rId14"/>
    <p:sldId id="628" r:id="rId15"/>
    <p:sldId id="636" r:id="rId16"/>
    <p:sldId id="634" r:id="rId17"/>
    <p:sldId id="635" r:id="rId18"/>
    <p:sldId id="615" r:id="rId19"/>
    <p:sldId id="616" r:id="rId20"/>
    <p:sldId id="557" r:id="rId21"/>
    <p:sldId id="340" r:id="rId22"/>
    <p:sldId id="625" r:id="rId23"/>
    <p:sldId id="626" r:id="rId24"/>
    <p:sldId id="627" r:id="rId25"/>
  </p:sldIdLst>
  <p:sldSz cx="9144000" cy="6858000" type="screen4x3"/>
  <p:notesSz cx="6858000" cy="9144000"/>
  <p:embeddedFontLst>
    <p:embeddedFont>
      <p:font typeface="黑体" panose="02010609060101010101" pitchFamily="49" charset="-122"/>
      <p:regular r:id="rId29"/>
    </p:embeddedFont>
    <p:embeddedFont>
      <p:font typeface="Arial Unicode MS" panose="020B0604020202020204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Wingdings 2" panose="05020102010507070707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8861A5"/>
    <a:srgbClr val="4769F7"/>
    <a:srgbClr val="4F6FF7"/>
    <a:srgbClr val="3C5FF6"/>
    <a:srgbClr val="4B6CF7"/>
    <a:srgbClr val="627FF8"/>
    <a:srgbClr val="EECF12"/>
    <a:srgbClr val="ECC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63" autoAdjust="0"/>
    <p:restoredTop sz="90462" autoAdjust="0"/>
  </p:normalViewPr>
  <p:slideViewPr>
    <p:cSldViewPr showGuides="1">
      <p:cViewPr varScale="1">
        <p:scale>
          <a:sx n="99" d="100"/>
          <a:sy n="99" d="100"/>
        </p:scale>
        <p:origin x="8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26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1EEC9-6E73-4334-9C7F-4BCED1E187BF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AA21F-D66A-4868-9CBD-6304A46A10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93E0C9-885E-402C-A987-6C32EEEABAA4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 smtClean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A21F-D66A-4868-9CBD-6304A46A10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D86F-8211-441F-BBE8-CB0FCAB3B95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64"/>
          </a:xfrm>
          <a:noFill/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2000" y="6356350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lang="en-US" altLang="zh-CN" dirty="0" err="1" smtClean="0"/>
              <a:t>abcdefg</a:t>
            </a:r>
            <a:endParaRPr lang="zh-CN" altLang="en-US" dirty="0" smtClean="0"/>
          </a:p>
          <a:p>
            <a:pPr lvl="4"/>
            <a:r>
              <a:rPr lang="en-US" altLang="zh-CN" dirty="0" err="1" smtClean="0"/>
              <a:t>abcdefg</a:t>
            </a:r>
            <a:endParaRPr lang="zh-CN" altLang="en-US" dirty="0"/>
          </a:p>
        </p:txBody>
      </p:sp>
      <p:sp>
        <p:nvSpPr>
          <p:cNvPr id="9" name="标题占位符 1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rgbClr val="0000FF"/>
                </a:solidFill>
                <a:effectLst/>
              </a:defRPr>
            </a:lvl1pPr>
          </a:lstStyle>
          <a:p>
            <a:pPr>
              <a:defRPr/>
            </a:pPr>
            <a:endParaRPr lang="en-US" altLang="zh-CN" sz="28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98" y="116632"/>
            <a:ext cx="914400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32CD86F-8211-441F-BBE8-CB0FCAB3B95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68605" indent="-26860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70025"/>
          </a:xfrm>
          <a:noFill/>
        </p:spPr>
        <p:txBody>
          <a:bodyPr/>
          <a:lstStyle/>
          <a:p>
            <a:pPr eaLnBrk="1" hangingPunct="1"/>
            <a:r>
              <a:rPr lang="zh-CN" altLang="en-US" sz="3200" b="1" dirty="0" smtClean="0">
                <a:solidFill>
                  <a:schemeClr val="tx1"/>
                </a:solidFill>
                <a:effectLst/>
                <a:latin typeface="+mn-lt"/>
              </a:rPr>
              <a:t>教研系列职位申请答辩</a:t>
            </a:r>
            <a:endParaRPr lang="zh-CN" altLang="en-US" sz="3200" b="1" dirty="0" smtClean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888504"/>
          </a:xfrm>
        </p:spPr>
        <p:txBody>
          <a:bodyPr/>
          <a:lstStyle/>
          <a:p>
            <a:pPr eaLnBrk="1" hangingPunct="1"/>
            <a:r>
              <a:rPr lang="zh-CN" altLang="en-US" sz="4000" b="1" dirty="0" smtClean="0">
                <a:solidFill>
                  <a:srgbClr val="000099"/>
                </a:solidFill>
                <a:latin typeface="+mn-lt"/>
              </a:rPr>
              <a:t>单位 </a:t>
            </a:r>
            <a:r>
              <a:rPr lang="en-US" altLang="zh-CN" sz="4000" b="1" dirty="0" smtClean="0">
                <a:solidFill>
                  <a:srgbClr val="000099"/>
                </a:solidFill>
                <a:latin typeface="+mn-lt"/>
              </a:rPr>
              <a:t>(institute)</a:t>
            </a:r>
            <a:endParaRPr lang="en-US" altLang="zh-CN" sz="4000" b="1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7" name="标题 1"/>
          <p:cNvSpPr txBox="1"/>
          <p:nvPr/>
        </p:nvSpPr>
        <p:spPr bwMode="auto">
          <a:xfrm>
            <a:off x="684213" y="181451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4400" b="1" dirty="0" smtClean="0">
                <a:solidFill>
                  <a:srgbClr val="C00000"/>
                </a:solidFill>
                <a:latin typeface="+mn-lt"/>
              </a:rPr>
              <a:t>姓名 </a:t>
            </a:r>
            <a:r>
              <a:rPr lang="en-US" altLang="zh-CN" sz="4400" b="1" dirty="0" smtClean="0">
                <a:solidFill>
                  <a:srgbClr val="C00000"/>
                </a:solidFill>
                <a:latin typeface="+mn-lt"/>
              </a:rPr>
              <a:t>(name)</a:t>
            </a:r>
            <a:endParaRPr lang="zh-CN" altLang="en-US" sz="4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D86F-8211-441F-BBE8-CB0FCAB3B95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67544" y="4725134"/>
            <a:ext cx="8120131" cy="16312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Please remove the English explanations in all slides before </a:t>
            </a:r>
            <a:r>
              <a:rPr lang="en-US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your </a:t>
            </a:r>
            <a:r>
              <a:rPr lang="en-US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presentation.</a:t>
            </a:r>
            <a:endParaRPr lang="en-US" sz="2000" b="1" dirty="0" smtClean="0">
              <a:solidFill>
                <a:srgbClr val="FFFF00"/>
              </a:solidFill>
              <a:ea typeface="黑体" panose="02010609060101010101" pitchFamily="49" charset="-122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It is OK to write and present your materials in English</a:t>
            </a:r>
            <a:r>
              <a:rPr lang="en-US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.</a:t>
            </a:r>
            <a:endParaRPr lang="en-US" sz="2000" b="1" dirty="0" smtClean="0">
              <a:solidFill>
                <a:srgbClr val="FFFF00"/>
              </a:solidFill>
              <a:ea typeface="黑体" panose="02010609060101010101" pitchFamily="49" charset="-122"/>
            </a:endParaRPr>
          </a:p>
          <a:p>
            <a:pPr algn="ctr"/>
            <a:r>
              <a:rPr lang="en-US" altLang="zh-CN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Time allocation of your 13-min presentation: 2-3 </a:t>
            </a:r>
            <a:r>
              <a:rPr lang="en-US" altLang="zh-CN" sz="2000" b="1" dirty="0" err="1" smtClean="0">
                <a:solidFill>
                  <a:srgbClr val="FFFF00"/>
                </a:solidFill>
                <a:ea typeface="黑体" panose="02010609060101010101" pitchFamily="49" charset="-122"/>
              </a:rPr>
              <a:t>mins</a:t>
            </a:r>
            <a:r>
              <a:rPr lang="en-US" altLang="zh-CN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 for CV, 8 </a:t>
            </a:r>
            <a:r>
              <a:rPr lang="en-US" altLang="zh-CN" sz="2000" b="1" dirty="0" err="1" smtClean="0">
                <a:solidFill>
                  <a:srgbClr val="FFFF00"/>
                </a:solidFill>
                <a:ea typeface="黑体" panose="02010609060101010101" pitchFamily="49" charset="-122"/>
              </a:rPr>
              <a:t>mins</a:t>
            </a:r>
            <a:r>
              <a:rPr lang="en-US" altLang="zh-CN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 for accomplishments, and 2-3 </a:t>
            </a:r>
            <a:r>
              <a:rPr lang="en-US" altLang="zh-CN" sz="2000" b="1" dirty="0" err="1" smtClean="0">
                <a:solidFill>
                  <a:srgbClr val="FFFF00"/>
                </a:solidFill>
                <a:ea typeface="黑体" panose="02010609060101010101" pitchFamily="49" charset="-122"/>
              </a:rPr>
              <a:t>mins</a:t>
            </a:r>
            <a:r>
              <a:rPr lang="en-US" altLang="zh-CN" sz="2000" b="1" dirty="0" smtClean="0">
                <a:solidFill>
                  <a:srgbClr val="FFFF00"/>
                </a:solidFill>
                <a:ea typeface="黑体" panose="02010609060101010101" pitchFamily="49" charset="-122"/>
              </a:rPr>
              <a:t> for future plans</a:t>
            </a:r>
            <a:endParaRPr lang="en-US" sz="2000" b="1" dirty="0" smtClean="0">
              <a:solidFill>
                <a:srgbClr val="FFFF00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zh-CN" alt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(acknowledgement of research community)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 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Research accomplishment </a:t>
            </a:r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3: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xxx)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3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zh-CN" alt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(acknowledgement of research community)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994122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 smtClean="0">
                <a:latin typeface="+mn-lt"/>
              </a:rPr>
              <a:t>论文发表和引用情况</a:t>
            </a:r>
            <a:br>
              <a:rPr lang="en-US" altLang="zh-CN" sz="3200" b="1" dirty="0" smtClean="0">
                <a:latin typeface="+mn-lt"/>
              </a:rPr>
            </a:br>
            <a:r>
              <a:rPr lang="en-US" altLang="zh-CN" sz="3200" b="1" dirty="0" smtClean="0">
                <a:latin typeface="+mn-lt"/>
              </a:rPr>
              <a:t>(Publications and citations statistics)</a:t>
            </a:r>
            <a:endParaRPr lang="zh-CN" altLang="en-US" sz="32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994122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 smtClean="0">
                <a:latin typeface="+mn-lt"/>
              </a:rPr>
              <a:t>第一作者或通讯作者国际</a:t>
            </a:r>
            <a:r>
              <a:rPr lang="en-US" altLang="zh-CN" sz="3200" b="1" dirty="0" smtClean="0">
                <a:latin typeface="+mn-lt"/>
              </a:rPr>
              <a:t>SCI</a:t>
            </a:r>
            <a:r>
              <a:rPr lang="zh-CN" altLang="en-US" sz="3200" b="1" dirty="0" smtClean="0">
                <a:latin typeface="+mn-lt"/>
              </a:rPr>
              <a:t>论文 </a:t>
            </a:r>
            <a:r>
              <a:rPr lang="en-US" altLang="zh-CN" sz="3200" b="1" dirty="0" smtClean="0">
                <a:latin typeface="+mn-lt"/>
              </a:rPr>
              <a:t>xxx </a:t>
            </a:r>
            <a:r>
              <a:rPr lang="zh-CN" altLang="en-US" sz="3200" b="1" dirty="0" smtClean="0">
                <a:latin typeface="+mn-lt"/>
              </a:rPr>
              <a:t>篇</a:t>
            </a:r>
            <a:br>
              <a:rPr lang="en-US" altLang="zh-CN" sz="3200" b="1" dirty="0" smtClean="0">
                <a:latin typeface="+mn-lt"/>
              </a:rPr>
            </a:br>
            <a:r>
              <a:rPr lang="en-US" altLang="zh-CN" sz="3200" b="1" dirty="0" smtClean="0">
                <a:latin typeface="+mn-lt"/>
              </a:rPr>
              <a:t>(First or corresponding author papers)</a:t>
            </a:r>
            <a:endParaRPr lang="zh-CN" altLang="en-US" sz="3200" b="1" dirty="0"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0" y="1419009"/>
          <a:ext cx="9144003" cy="1976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574"/>
                <a:gridCol w="6463674"/>
                <a:gridCol w="792088"/>
                <a:gridCol w="936104"/>
                <a:gridCol w="611563"/>
              </a:tblGrid>
              <a:tr h="2640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#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作者、题目</a:t>
                      </a:r>
                      <a:r>
                        <a:rPr lang="en-US" altLang="zh-CN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(all authors, title)</a:t>
                      </a:r>
                      <a:endParaRPr lang="en-US" sz="2000" b="1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时间</a:t>
                      </a:r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(year)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SCI</a:t>
                      </a:r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期刊</a:t>
                      </a:r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(journal)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IF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1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2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en-US" sz="18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50" b="1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994122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 smtClean="0">
                <a:latin typeface="+mn-lt"/>
              </a:rPr>
              <a:t>共同作者国际</a:t>
            </a:r>
            <a:r>
              <a:rPr lang="en-US" altLang="zh-CN" sz="3200" b="1" dirty="0" smtClean="0">
                <a:latin typeface="+mn-lt"/>
              </a:rPr>
              <a:t>SCI</a:t>
            </a:r>
            <a:r>
              <a:rPr lang="zh-CN" altLang="en-US" sz="3200" b="1" dirty="0" smtClean="0">
                <a:latin typeface="+mn-lt"/>
              </a:rPr>
              <a:t>论文 </a:t>
            </a:r>
            <a:r>
              <a:rPr lang="en-US" altLang="zh-CN" sz="3200" b="1" dirty="0" smtClean="0">
                <a:latin typeface="+mn-lt"/>
              </a:rPr>
              <a:t>xxx </a:t>
            </a:r>
            <a:r>
              <a:rPr lang="zh-CN" altLang="en-US" sz="3200" b="1" dirty="0" smtClean="0">
                <a:latin typeface="+mn-lt"/>
              </a:rPr>
              <a:t>篇</a:t>
            </a:r>
            <a:br>
              <a:rPr lang="en-US" altLang="zh-CN" sz="3200" b="1" dirty="0" smtClean="0">
                <a:latin typeface="+mn-lt"/>
              </a:rPr>
            </a:br>
            <a:r>
              <a:rPr lang="en-US" altLang="zh-CN" sz="3200" b="1" dirty="0" smtClean="0">
                <a:latin typeface="+mn-lt"/>
              </a:rPr>
              <a:t>(co-authored papers)</a:t>
            </a:r>
            <a:endParaRPr lang="zh-CN" altLang="en-US" sz="3200" b="1" dirty="0">
              <a:latin typeface="+mn-lt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0" y="1419009"/>
          <a:ext cx="9144003" cy="1976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574"/>
                <a:gridCol w="6463674"/>
                <a:gridCol w="792088"/>
                <a:gridCol w="936104"/>
                <a:gridCol w="611563"/>
              </a:tblGrid>
              <a:tr h="2640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#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作者、</a:t>
                      </a:r>
                      <a:r>
                        <a:rPr lang="zh-CN" altLang="en-US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题目 </a:t>
                      </a:r>
                      <a:r>
                        <a:rPr lang="en-US" altLang="zh-CN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en-US" altLang="zh-CN" sz="2000" b="1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all authors, title)</a:t>
                      </a:r>
                      <a:endParaRPr lang="en-US" sz="2000" b="1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时间</a:t>
                      </a:r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(year)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SCI</a:t>
                      </a:r>
                      <a:r>
                        <a:rPr lang="zh-CN" altLang="en-US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期刊</a:t>
                      </a:r>
                      <a:r>
                        <a:rPr lang="en-US" altLang="zh-CN" sz="18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(journal)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IF</a:t>
                      </a:r>
                      <a:endParaRPr lang="en-US" altLang="zh-CN" sz="1800" b="1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1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kern="120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2</a:t>
                      </a:r>
                      <a:endParaRPr lang="en-US" sz="1800" b="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50" kern="120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45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 smtClean="0">
                          <a:solidFill>
                            <a:srgbClr val="000099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en-US" sz="1800" b="0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50" b="1" dirty="0" smtClean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kern="1200" dirty="0">
                        <a:solidFill>
                          <a:srgbClr val="000099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b="1" dirty="0" smtClean="0">
                        <a:solidFill>
                          <a:srgbClr val="C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zh-CN" altLang="en-US" sz="5400" dirty="0" smtClean="0">
                <a:effectLst/>
                <a:latin typeface="+mn-lt"/>
              </a:rPr>
              <a:t>奖励和荣誉</a:t>
            </a:r>
            <a:br>
              <a:rPr lang="en-US" altLang="zh-CN" sz="5400" dirty="0" smtClean="0">
                <a:effectLst/>
                <a:latin typeface="+mn-lt"/>
              </a:rPr>
            </a:br>
            <a:r>
              <a:rPr lang="en-US" altLang="zh-CN" sz="3200" dirty="0" smtClean="0">
                <a:effectLst/>
                <a:latin typeface="+mn-lt"/>
              </a:rPr>
              <a:t>(honors and awards)</a:t>
            </a:r>
            <a:endParaRPr lang="zh-CN" altLang="en-US" sz="3200" dirty="0">
              <a:effectLst/>
              <a:latin typeface="+mn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728192"/>
          </a:xfrm>
        </p:spPr>
        <p:txBody>
          <a:bodyPr>
            <a:noAutofit/>
          </a:bodyPr>
          <a:lstStyle/>
          <a:p>
            <a:r>
              <a:rPr lang="zh-CN" altLang="en-US" sz="4000" dirty="0" smtClean="0">
                <a:effectLst/>
                <a:latin typeface="+mn-lt"/>
              </a:rPr>
              <a:t>国内外会议邀请报告</a:t>
            </a:r>
            <a:br>
              <a:rPr lang="en-US" altLang="zh-CN" sz="4000" dirty="0" smtClean="0">
                <a:effectLst/>
                <a:latin typeface="+mn-lt"/>
              </a:rPr>
            </a:br>
            <a:r>
              <a:rPr lang="en-US" altLang="zh-CN" sz="4000" dirty="0" smtClean="0">
                <a:effectLst/>
                <a:latin typeface="+mn-lt"/>
              </a:rPr>
              <a:t>(invited conference talks)</a:t>
            </a:r>
            <a:endParaRPr lang="en-US" sz="4000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584176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主要学术兼职</a:t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(research community service, e.g., editor)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68152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项目和论文评审</a:t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(Reviewers of proposals and journal papers)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8012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5400" b="1" dirty="0" smtClean="0">
                <a:effectLst/>
              </a:rPr>
              <a:t>报告提纲</a:t>
            </a:r>
            <a:endParaRPr lang="zh-CN" altLang="en-US" sz="5400" b="1" dirty="0" smtClean="0">
              <a:effectLst/>
            </a:endParaRP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042988" y="1412776"/>
            <a:ext cx="7058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0850" indent="-4508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3600" b="1" dirty="0" smtClean="0">
                <a:solidFill>
                  <a:srgbClr val="000099"/>
                </a:solidFill>
              </a:rPr>
              <a:t>简历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(education &amp; work experience)</a:t>
            </a:r>
            <a:endParaRPr lang="en-US" altLang="zh-CN" sz="3600" b="1" dirty="0">
              <a:solidFill>
                <a:srgbClr val="000099"/>
              </a:solidFill>
            </a:endParaRPr>
          </a:p>
          <a:p>
            <a:pPr eaLnBrk="1" hangingPunct="1"/>
            <a:endParaRPr lang="en-US" altLang="zh-CN" sz="3600" b="1" dirty="0">
              <a:solidFill>
                <a:srgbClr val="000099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3600" b="1" dirty="0" smtClean="0">
                <a:solidFill>
                  <a:srgbClr val="000099"/>
                </a:solidFill>
              </a:rPr>
              <a:t>科研教学成果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(research and teaching accomplishments)</a:t>
            </a:r>
            <a:endParaRPr lang="en-US" altLang="zh-CN" sz="3600" b="1" dirty="0">
              <a:solidFill>
                <a:srgbClr val="000099"/>
              </a:solidFill>
            </a:endParaRPr>
          </a:p>
          <a:p>
            <a:pPr eaLnBrk="1" hangingPunct="1"/>
            <a:endParaRPr lang="en-US" altLang="zh-CN" sz="3600" b="1" dirty="0">
              <a:solidFill>
                <a:srgbClr val="000099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3600" b="1" dirty="0" smtClean="0">
                <a:solidFill>
                  <a:srgbClr val="000099"/>
                </a:solidFill>
              </a:rPr>
              <a:t>未来科研教学计划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(future </a:t>
            </a:r>
            <a:r>
              <a:rPr lang="en-US" altLang="zh-CN" sz="3600" b="1" dirty="0">
                <a:solidFill>
                  <a:srgbClr val="000099"/>
                </a:solidFill>
              </a:rPr>
              <a:t>research and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teaching </a:t>
            </a:r>
            <a:r>
              <a:rPr lang="en-US" altLang="zh-CN" sz="3600" b="1" dirty="0" smtClean="0">
                <a:solidFill>
                  <a:srgbClr val="000099"/>
                </a:solidFill>
              </a:rPr>
              <a:t>plans)</a:t>
            </a:r>
            <a:endParaRPr lang="zh-CN" alt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教学</a:t>
            </a:r>
            <a:r>
              <a:rPr lang="zh-CN" altLang="en-US" sz="4400" dirty="0" smtClean="0">
                <a:effectLst/>
                <a:latin typeface="+mn-lt"/>
              </a:rPr>
              <a:t>经历</a:t>
            </a:r>
            <a:r>
              <a:rPr lang="zh-CN" altLang="en-US" sz="4400" dirty="0" smtClean="0">
                <a:effectLst/>
                <a:latin typeface="+mn-lt"/>
              </a:rPr>
              <a:t>和成就</a:t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(Teaching experience and accomplishments)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未来科研计划</a:t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(future research plan)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68152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effectLst/>
                <a:latin typeface="+mn-lt"/>
              </a:rPr>
              <a:t>未来教学计划</a:t>
            </a:r>
            <a:br>
              <a:rPr lang="en-US" altLang="zh-CN" sz="4400" dirty="0" smtClean="0">
                <a:effectLst/>
                <a:latin typeface="+mn-lt"/>
              </a:rPr>
            </a:br>
            <a:r>
              <a:rPr lang="en-US" altLang="zh-CN" dirty="0" smtClean="0">
                <a:effectLst/>
                <a:latin typeface="+mn-lt"/>
              </a:rPr>
              <a:t>(future teaching plan)</a:t>
            </a:r>
            <a:endParaRPr lang="zh-CN" altLang="en-US" dirty="0">
              <a:effectLst/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Content Placeholder 2"/>
          <p:cNvSpPr txBox="1"/>
          <p:nvPr/>
        </p:nvSpPr>
        <p:spPr>
          <a:xfrm>
            <a:off x="1115616" y="1268760"/>
            <a:ext cx="7109139" cy="42412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endParaRPr lang="en-US" sz="2800" b="1" dirty="0" smtClean="0">
              <a:solidFill>
                <a:schemeClr val="tx1"/>
              </a:solidFill>
              <a:ea typeface="黑体" panose="02010609060101010101" pitchFamily="49" charset="-122"/>
              <a:cs typeface="Arial" panose="020B0604020202020204"/>
            </a:endParaRPr>
          </a:p>
          <a:p>
            <a:pPr marL="0" indent="0">
              <a:buNone/>
              <a:defRPr/>
            </a:pPr>
            <a:r>
              <a:rPr lang="zh-CN" altLang="en-US" sz="2400" dirty="0">
                <a:solidFill>
                  <a:schemeClr val="tx1"/>
                </a:solidFill>
                <a:ea typeface="黑体" panose="02010609060101010101" pitchFamily="49" charset="-122"/>
              </a:rPr>
              <a:t>申请人能够讲授关于</a:t>
            </a:r>
            <a:r>
              <a:rPr lang="en-US" altLang="zh-CN" sz="2400" dirty="0">
                <a:solidFill>
                  <a:schemeClr val="tx1"/>
                </a:solidFill>
                <a:ea typeface="黑体" panose="02010609060101010101" pitchFamily="49" charset="-122"/>
              </a:rPr>
              <a:t>xx</a:t>
            </a:r>
            <a:r>
              <a:rPr lang="zh-CN" altLang="en-US" sz="2400" dirty="0">
                <a:solidFill>
                  <a:schemeClr val="tx1"/>
                </a:solidFill>
                <a:ea typeface="黑体" panose="02010609060101010101" pitchFamily="49" charset="-122"/>
              </a:rPr>
              <a:t>专业</a:t>
            </a:r>
            <a:r>
              <a:rPr lang="zh-CN" altLang="en-US" sz="2400" dirty="0" smtClean="0">
                <a:solidFill>
                  <a:schemeClr val="tx1"/>
                </a:solidFill>
                <a:ea typeface="黑体" panose="02010609060101010101" pitchFamily="49" charset="-122"/>
              </a:rPr>
              <a:t>的课程。如计划开设新课程，请提供大纲。比如</a:t>
            </a:r>
            <a:r>
              <a:rPr lang="zh-CN" altLang="en-US" sz="2400" dirty="0" smtClean="0">
                <a:solidFill>
                  <a:schemeClr val="tx1"/>
                </a:solidFill>
                <a:ea typeface="黑体" panose="02010609060101010101" pitchFamily="49" charset="-122"/>
              </a:rPr>
              <a:t>，</a:t>
            </a:r>
            <a:endParaRPr lang="en-US" altLang="zh-CN" sz="2400" dirty="0" smtClean="0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 marL="0" indent="0">
              <a:buNone/>
              <a:defRPr/>
            </a:pPr>
            <a:r>
              <a:rPr lang="en-US" altLang="zh-CN" sz="2400" dirty="0" smtClean="0">
                <a:solidFill>
                  <a:schemeClr val="tx1"/>
                </a:solidFill>
                <a:ea typeface="黑体" panose="02010609060101010101" pitchFamily="49" charset="-122"/>
              </a:rPr>
              <a:t>Present relevant courses that you can </a:t>
            </a:r>
            <a:r>
              <a:rPr lang="en-US" altLang="zh-CN" sz="2400" dirty="0" smtClean="0">
                <a:solidFill>
                  <a:schemeClr val="tx1"/>
                </a:solidFill>
                <a:ea typeface="黑体" panose="02010609060101010101" pitchFamily="49" charset="-122"/>
              </a:rPr>
              <a:t>teach. Show the brief syllabus for each new course you plan to offer.</a:t>
            </a:r>
            <a:endParaRPr lang="en-US" altLang="zh-CN" sz="2400" dirty="0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800" b="1" dirty="0" smtClean="0">
              <a:solidFill>
                <a:schemeClr val="tx1"/>
              </a:solidFill>
              <a:ea typeface="黑体" panose="02010609060101010101" pitchFamily="49" charset="-122"/>
              <a:cs typeface="Arial" panose="020B0604020202020204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r>
              <a:rPr lang="en-US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/>
              </a:rPr>
              <a:t>本科生课程：</a:t>
            </a:r>
            <a:r>
              <a:rPr lang="en-US" altLang="zh-CN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/>
              </a:rPr>
              <a:t>xx (undergraduate course)</a:t>
            </a:r>
            <a:endParaRPr lang="en-US" altLang="zh-CN" sz="2000" dirty="0" smtClean="0">
              <a:solidFill>
                <a:schemeClr val="tx1"/>
              </a:solidFill>
              <a:ea typeface="黑体" panose="02010609060101010101" pitchFamily="49" charset="-122"/>
              <a:cs typeface="Arial" panose="020B0604020202020204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endParaRPr lang="en-US" altLang="zh-CN" sz="2000" dirty="0" smtClean="0">
              <a:solidFill>
                <a:schemeClr val="tx1"/>
              </a:solidFill>
              <a:ea typeface="黑体" panose="02010609060101010101" pitchFamily="49" charset="-122"/>
              <a:cs typeface="Arial" panose="020B0604020202020204"/>
            </a:endParaRPr>
          </a:p>
          <a:p>
            <a:pPr>
              <a:buClrTx/>
              <a:buFont typeface="Wingdings" panose="05000000000000000000" pitchFamily="2" charset="2"/>
              <a:buChar char="ü"/>
              <a:defRPr/>
            </a:pPr>
            <a:r>
              <a:rPr lang="en-US" altLang="zh-CN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/>
              </a:rPr>
              <a:t>研究生课程</a:t>
            </a:r>
            <a:r>
              <a:rPr lang="en-US" altLang="zh-CN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/>
              </a:rPr>
              <a:t>: xx (graduate course</a:t>
            </a:r>
            <a:r>
              <a:rPr lang="en-US" altLang="zh-CN" sz="2000" dirty="0" smtClean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/>
              </a:rPr>
              <a:t>)</a:t>
            </a:r>
            <a:endParaRPr lang="en-US" sz="2400" dirty="0" smtClean="0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 smtClean="0">
              <a:solidFill>
                <a:schemeClr val="tx1"/>
              </a:solidFill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sz="2400" dirty="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zh-CN" altLang="en-US" sz="5400" dirty="0" smtClean="0">
                <a:effectLst/>
                <a:latin typeface="+mn-lt"/>
              </a:rPr>
              <a:t>简历 </a:t>
            </a:r>
            <a:r>
              <a:rPr lang="en-US" altLang="zh-CN" sz="3600" dirty="0" smtClean="0">
                <a:effectLst/>
                <a:latin typeface="+mn-lt"/>
              </a:rPr>
              <a:t>(</a:t>
            </a:r>
            <a:r>
              <a:rPr lang="en-US" altLang="zh-CN" sz="3600" dirty="0">
                <a:effectLst/>
                <a:latin typeface="+mn-lt"/>
              </a:rPr>
              <a:t>education &amp; work experience</a:t>
            </a:r>
            <a:r>
              <a:rPr lang="en-US" altLang="zh-CN" sz="3600" dirty="0" smtClean="0">
                <a:effectLst/>
                <a:latin typeface="+mn-lt"/>
              </a:rPr>
              <a:t>)</a:t>
            </a:r>
            <a:endParaRPr lang="zh-CN" altLang="en-US" sz="3600" dirty="0">
              <a:effectLst/>
              <a:latin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11760" y="1772816"/>
            <a:ext cx="6480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anose="02010609060101010101" pitchFamily="49" charset="-122"/>
              </a:rPr>
              <a:t>1999–2003	xx</a:t>
            </a:r>
            <a:r>
              <a:rPr lang="zh-CN" altLang="en-US" sz="2400" b="1" dirty="0" smtClean="0">
                <a:ea typeface="黑体" panose="02010609060101010101" pitchFamily="49" charset="-122"/>
              </a:rPr>
              <a:t>大学  </a:t>
            </a:r>
            <a:r>
              <a:rPr lang="en-US" altLang="zh-CN" sz="2400" b="1" dirty="0" smtClean="0">
                <a:ea typeface="黑体" panose="02010609060101010101" pitchFamily="49" charset="-122"/>
              </a:rPr>
              <a:t>xx</a:t>
            </a:r>
            <a:r>
              <a:rPr lang="zh-CN" altLang="en-US" sz="2400" b="1" dirty="0" smtClean="0">
                <a:ea typeface="黑体" panose="02010609060101010101" pitchFamily="49" charset="-122"/>
              </a:rPr>
              <a:t>学士</a:t>
            </a:r>
            <a:endParaRPr lang="en-US" altLang="zh-CN" sz="2400" b="1" dirty="0" smtClean="0">
              <a:ea typeface="黑体" panose="02010609060101010101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anose="02010609060101010101" pitchFamily="49" charset="-122"/>
              </a:rPr>
              <a:t>2003–2008	xx</a:t>
            </a:r>
            <a:r>
              <a:rPr lang="zh-CN" altLang="en-US" sz="2400" b="1" dirty="0" smtClean="0">
                <a:ea typeface="黑体" panose="02010609060101010101" pitchFamily="49" charset="-122"/>
              </a:rPr>
              <a:t>大学</a:t>
            </a:r>
            <a:r>
              <a:rPr lang="en-US" altLang="zh-CN" sz="2400" b="1" dirty="0" smtClean="0">
                <a:ea typeface="黑体" panose="02010609060101010101" pitchFamily="49" charset="-122"/>
              </a:rPr>
              <a:t>  xx</a:t>
            </a:r>
            <a:r>
              <a:rPr lang="zh-CN" altLang="en-US" sz="2400" b="1" dirty="0" smtClean="0">
                <a:ea typeface="黑体" panose="02010609060101010101" pitchFamily="49" charset="-122"/>
              </a:rPr>
              <a:t>博士</a:t>
            </a:r>
            <a:endParaRPr lang="en-US" altLang="zh-CN" sz="2400" b="1" dirty="0" smtClean="0">
              <a:ea typeface="黑体" panose="02010609060101010101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>
                <a:ea typeface="黑体" panose="02010609060101010101" pitchFamily="49" charset="-122"/>
              </a:rPr>
              <a:t>	</a:t>
            </a:r>
            <a:r>
              <a:rPr lang="en-US" altLang="zh-CN" sz="2400" b="1" dirty="0" smtClean="0">
                <a:ea typeface="黑体" panose="02010609060101010101" pitchFamily="49" charset="-122"/>
              </a:rPr>
              <a:t>	</a:t>
            </a:r>
            <a:r>
              <a:rPr lang="zh-CN" altLang="en-US" sz="2400" b="1" dirty="0" smtClean="0">
                <a:ea typeface="黑体" panose="02010609060101010101" pitchFamily="49" charset="-122"/>
              </a:rPr>
              <a:t>导师：</a:t>
            </a:r>
            <a:r>
              <a:rPr lang="en-US" altLang="zh-CN" sz="2400" b="1" dirty="0" smtClean="0">
                <a:ea typeface="黑体" panose="02010609060101010101" pitchFamily="49" charset="-122"/>
              </a:rPr>
              <a:t>xx</a:t>
            </a:r>
            <a:endParaRPr lang="en-US" altLang="zh-CN" sz="2400" b="1" dirty="0" smtClean="0">
              <a:ea typeface="黑体" panose="02010609060101010101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 smtClean="0">
                <a:ea typeface="黑体" panose="02010609060101010101" pitchFamily="49" charset="-122"/>
              </a:rPr>
              <a:t>2008–2010	xx</a:t>
            </a:r>
            <a:r>
              <a:rPr lang="zh-CN" altLang="en-US" sz="2400" b="1" dirty="0" smtClean="0">
                <a:ea typeface="黑体" panose="02010609060101010101" pitchFamily="49" charset="-122"/>
              </a:rPr>
              <a:t>大学  博士后</a:t>
            </a:r>
            <a:endParaRPr lang="en-US" altLang="zh-CN" sz="2400" b="1" dirty="0" smtClean="0">
              <a:ea typeface="黑体" panose="02010609060101010101" pitchFamily="49" charset="-122"/>
            </a:endParaRPr>
          </a:p>
          <a:p>
            <a:pPr marL="3175" lvl="1">
              <a:lnSpc>
                <a:spcPct val="200000"/>
              </a:lnSpc>
            </a:pPr>
            <a:r>
              <a:rPr lang="en-US" altLang="zh-CN" sz="2400" b="1" dirty="0">
                <a:ea typeface="黑体" panose="02010609060101010101" pitchFamily="49" charset="-122"/>
              </a:rPr>
              <a:t>	</a:t>
            </a:r>
            <a:r>
              <a:rPr lang="en-US" altLang="zh-CN" sz="2400" b="1" dirty="0" smtClean="0">
                <a:ea typeface="黑体" panose="02010609060101010101" pitchFamily="49" charset="-122"/>
              </a:rPr>
              <a:t>	</a:t>
            </a:r>
            <a:r>
              <a:rPr lang="zh-CN" altLang="en-US" sz="2400" b="1" dirty="0" smtClean="0">
                <a:ea typeface="黑体" panose="02010609060101010101" pitchFamily="49" charset="-122"/>
              </a:rPr>
              <a:t>导师：</a:t>
            </a:r>
            <a:r>
              <a:rPr lang="en-US" altLang="zh-CN" sz="2400" b="1" dirty="0" smtClean="0">
                <a:ea typeface="黑体" panose="02010609060101010101" pitchFamily="49" charset="-122"/>
              </a:rPr>
              <a:t>xx</a:t>
            </a:r>
            <a:endParaRPr lang="en-US" altLang="zh-CN" sz="2400" b="1" dirty="0" smtClean="0"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61E4-AB98-4B9D-91F6-220DDE880E31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latin typeface="+mn-lt"/>
              </a:rPr>
              <a:t>科研</a:t>
            </a:r>
            <a:r>
              <a:rPr lang="zh-CN" altLang="en-US" sz="3200" b="1" dirty="0" smtClean="0">
                <a:latin typeface="+mn-lt"/>
              </a:rPr>
              <a:t>项目 </a:t>
            </a:r>
            <a:r>
              <a:rPr lang="en-US" altLang="zh-CN" sz="3200" b="1" dirty="0" smtClean="0">
                <a:latin typeface="+mn-lt"/>
              </a:rPr>
              <a:t>(</a:t>
            </a:r>
            <a:r>
              <a:rPr lang="en-US" altLang="zh-CN" sz="3200" b="1" dirty="0" smtClean="0">
                <a:latin typeface="+mn-lt"/>
              </a:rPr>
              <a:t>research funding)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07504" y="1196752"/>
          <a:ext cx="8964489" cy="333232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91229"/>
                <a:gridCol w="2627636"/>
                <a:gridCol w="3245838"/>
                <a:gridCol w="926761"/>
                <a:gridCol w="773025"/>
              </a:tblGrid>
              <a:tr h="334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年度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(year)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+mn-lt"/>
                          <a:ea typeface="黑体" panose="02010609060101010101" pitchFamily="49" charset="-122"/>
                        </a:rPr>
                        <a:t>经费</a:t>
                      </a: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类别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(funding source)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 dirty="0">
                          <a:effectLst/>
                          <a:latin typeface="+mn-lt"/>
                          <a:ea typeface="黑体" panose="02010609060101010101" pitchFamily="49" charset="-122"/>
                        </a:rPr>
                        <a:t>基金项目</a:t>
                      </a: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名称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(proposal name)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金额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(a</a:t>
                      </a:r>
                      <a:r>
                        <a:rPr lang="en-US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mount of funding)</a:t>
                      </a:r>
                      <a:endParaRPr lang="en-US" sz="2000" b="1" kern="100" dirty="0" smtClean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备注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(PI, co-PI, or CI)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52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主持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(PI)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682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3280" algn="l"/>
                        </a:tabLst>
                      </a:pPr>
                      <a:r>
                        <a:rPr 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参加</a:t>
                      </a:r>
                      <a:r>
                        <a:rPr lang="en-US" altLang="zh-CN" sz="2000" b="1" kern="100" dirty="0" smtClean="0">
                          <a:effectLst/>
                          <a:latin typeface="+mn-lt"/>
                          <a:ea typeface="黑体" panose="02010609060101010101" pitchFamily="49" charset="-122"/>
                        </a:rPr>
                        <a:t>(CI)</a:t>
                      </a:r>
                      <a:endParaRPr lang="en-US" sz="2000" b="1" kern="100" dirty="0"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084039" y="2420888"/>
            <a:ext cx="5277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ea typeface="黑体" panose="02010609060101010101" pitchFamily="49" charset="-122"/>
              </a:rPr>
              <a:t>深入浅出的背景介绍，一般用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1-2</a:t>
            </a:r>
            <a:r>
              <a:rPr lang="zh-CN" altLang="en-US" sz="2000" b="1" dirty="0" smtClean="0">
                <a:ea typeface="黑体" panose="02010609060101010101" pitchFamily="49" charset="-122"/>
              </a:rPr>
              <a:t>页片子介绍</a:t>
            </a:r>
            <a:endParaRPr lang="en-US" altLang="zh-CN" sz="2000" b="1" dirty="0" smtClean="0">
              <a:ea typeface="黑体" panose="02010609060101010101" pitchFamily="49" charset="-122"/>
            </a:endParaRPr>
          </a:p>
          <a:p>
            <a:pPr algn="ctr"/>
            <a:r>
              <a:rPr lang="en-US" altLang="zh-CN" sz="2000" b="1" dirty="0" smtClean="0">
                <a:ea typeface="黑体" panose="02010609060101010101" pitchFamily="49" charset="-122"/>
              </a:rPr>
              <a:t>(1-2 page introduction, better in plain language)</a:t>
            </a:r>
            <a:endParaRPr lang="zh-CN" altLang="en-US" sz="2000" b="1" dirty="0" smtClean="0">
              <a:ea typeface="黑体" panose="02010609060101010101" pitchFamily="49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0" y="44624"/>
            <a:ext cx="9144000" cy="15121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4400" dirty="0" smtClean="0">
                <a:effectLst/>
                <a:latin typeface="+mn-lt"/>
              </a:rPr>
              <a:t>研究主题：</a:t>
            </a:r>
            <a:r>
              <a:rPr lang="en-US" altLang="zh-CN" sz="4400" dirty="0" smtClean="0">
                <a:effectLst/>
                <a:latin typeface="+mn-lt"/>
              </a:rPr>
              <a:t>xxx</a:t>
            </a:r>
            <a:endParaRPr lang="en-US" altLang="zh-CN" sz="4400" dirty="0" smtClean="0">
              <a:effectLst/>
              <a:latin typeface="+mn-lt"/>
            </a:endParaRPr>
          </a:p>
          <a:p>
            <a:r>
              <a:rPr lang="en-US" altLang="zh-CN" sz="3600" dirty="0" smtClean="0">
                <a:effectLst/>
                <a:latin typeface="+mn-lt"/>
              </a:rPr>
              <a:t>(Research topic</a:t>
            </a:r>
            <a:r>
              <a:rPr lang="en-US" altLang="zh-CN" sz="3600" dirty="0" smtClean="0">
                <a:effectLst/>
                <a:latin typeface="+mn-lt"/>
              </a:rPr>
              <a:t>: xxx</a:t>
            </a:r>
            <a:r>
              <a:rPr lang="en-US" altLang="zh-CN" sz="3600" dirty="0" smtClean="0">
                <a:effectLst/>
                <a:latin typeface="+mn-lt"/>
              </a:rPr>
              <a:t>)</a:t>
            </a:r>
            <a:endParaRPr lang="zh-CN" altLang="en-US" sz="3600" dirty="0">
              <a:effectLst/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5238-A2D9-4CE8-90E3-303EA699D140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619672" y="2636912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ea typeface="黑体" panose="02010609060101010101" pitchFamily="49" charset="-122"/>
              </a:rPr>
              <a:t>归纳总结主要研究主题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/</a:t>
            </a:r>
            <a:r>
              <a:rPr lang="zh-CN" altLang="en-US" sz="2000" b="1" dirty="0" smtClean="0">
                <a:ea typeface="黑体" panose="02010609060101010101" pitchFamily="49" charset="-122"/>
              </a:rPr>
              <a:t>问题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/</a:t>
            </a:r>
            <a:r>
              <a:rPr lang="zh-CN" altLang="en-US" sz="2000" b="1" dirty="0" smtClean="0">
                <a:ea typeface="黑体" panose="02010609060101010101" pitchFamily="49" charset="-122"/>
              </a:rPr>
              <a:t>内容</a:t>
            </a:r>
            <a:endParaRPr lang="en-US" altLang="zh-CN" sz="2000" b="1" dirty="0" smtClean="0">
              <a:ea typeface="黑体" panose="02010609060101010101" pitchFamily="49" charset="-122"/>
            </a:endParaRPr>
          </a:p>
          <a:p>
            <a:pPr algn="ctr"/>
            <a:r>
              <a:rPr lang="zh-CN" altLang="en-US" sz="2000" b="1" dirty="0" smtClean="0">
                <a:ea typeface="黑体" panose="02010609060101010101" pitchFamily="49" charset="-122"/>
              </a:rPr>
              <a:t>特别注意所研究问题的创新性和</a:t>
            </a:r>
            <a:r>
              <a:rPr lang="zh-CN" altLang="en-US" sz="2000" b="1" dirty="0" smtClean="0">
                <a:ea typeface="黑体" panose="02010609060101010101" pitchFamily="49" charset="-122"/>
              </a:rPr>
              <a:t>系统性，以及</a:t>
            </a:r>
            <a:r>
              <a:rPr lang="zh-CN" altLang="en-US" sz="2000" b="1" dirty="0" smtClean="0">
                <a:ea typeface="黑体" panose="02010609060101010101" pitchFamily="49" charset="-122"/>
              </a:rPr>
              <a:t>具体工作之间的联系</a:t>
            </a:r>
            <a:endParaRPr lang="en-US" altLang="zh-CN" sz="2000" b="1" dirty="0" smtClean="0">
              <a:ea typeface="黑体" panose="02010609060101010101" pitchFamily="49" charset="-122"/>
            </a:endParaRPr>
          </a:p>
          <a:p>
            <a:pPr algn="ctr"/>
            <a:r>
              <a:rPr lang="en-US" altLang="zh-CN" sz="2000" b="1" dirty="0" smtClean="0">
                <a:ea typeface="黑体" panose="02010609060101010101" pitchFamily="49" charset="-122"/>
              </a:rPr>
              <a:t>(summary of main science 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questions 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that you 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have been addressing, 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including their novelty, significance and 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interconnection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.)  </a:t>
            </a:r>
            <a:endParaRPr lang="zh-CN" altLang="en-US" sz="2000" b="1" dirty="0" smtClean="0">
              <a:ea typeface="黑体" panose="02010609060101010101" pitchFamily="49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0" y="44624"/>
            <a:ext cx="9144000" cy="15121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4400" dirty="0" smtClean="0">
                <a:effectLst/>
                <a:latin typeface="+mn-lt"/>
              </a:rPr>
              <a:t>研究主题：</a:t>
            </a:r>
            <a:r>
              <a:rPr lang="en-US" altLang="zh-CN" sz="4400" dirty="0" smtClean="0">
                <a:effectLst/>
                <a:latin typeface="+mn-lt"/>
              </a:rPr>
              <a:t>xxx</a:t>
            </a:r>
            <a:endParaRPr lang="en-US" altLang="zh-CN" sz="4400" dirty="0" smtClean="0">
              <a:effectLst/>
              <a:latin typeface="+mn-lt"/>
            </a:endParaRPr>
          </a:p>
          <a:p>
            <a:r>
              <a:rPr lang="en-US" altLang="zh-CN" sz="3600" dirty="0" smtClean="0">
                <a:effectLst/>
                <a:latin typeface="+mn-lt"/>
              </a:rPr>
              <a:t>(Research topic</a:t>
            </a:r>
            <a:r>
              <a:rPr lang="en-US" altLang="zh-CN" sz="3600" dirty="0" smtClean="0">
                <a:effectLst/>
                <a:latin typeface="+mn-lt"/>
              </a:rPr>
              <a:t>: xxx</a:t>
            </a:r>
            <a:r>
              <a:rPr lang="en-US" altLang="zh-CN" sz="3600" dirty="0" smtClean="0">
                <a:effectLst/>
                <a:latin typeface="+mn-lt"/>
              </a:rPr>
              <a:t>)</a:t>
            </a:r>
            <a:endParaRPr lang="zh-CN" altLang="en-US" sz="3600" dirty="0">
              <a:effectLst/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(Research accomplishment 1: xxx)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593365" y="2348880"/>
            <a:ext cx="385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ea typeface="黑体" panose="02010609060101010101" pitchFamily="49" charset="-122"/>
              </a:rPr>
              <a:t>(present 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the first accomplishment</a:t>
            </a:r>
            <a:r>
              <a:rPr lang="en-US" altLang="zh-CN" sz="2000" b="1" dirty="0" smtClean="0">
                <a:ea typeface="黑体" panose="02010609060101010101" pitchFamily="49" charset="-122"/>
              </a:rPr>
              <a:t>)</a:t>
            </a:r>
            <a:endParaRPr lang="en-US" altLang="zh-CN" sz="2000" b="1" dirty="0" smtClean="0"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7744" y="98072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You present 2-3 </a:t>
            </a:r>
            <a:r>
              <a:rPr lang="en-US" altLang="zh-CN" b="1" dirty="0" smtClean="0"/>
              <a:t>accomplishments in total and one by one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评价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(acknowledgement of research community)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1043608" y="1556792"/>
            <a:ext cx="741682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申请人的工作得到了同行的高度评价和认可，比如：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en-US" altLang="zh-CN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院士指出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: …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。</a:t>
            </a:r>
            <a:endParaRPr lang="fi-FI" altLang="zh-CN" sz="1400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教授在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论文中（或其他可证实的来源）高度评价我们的工作：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…</a:t>
            </a: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anose="020B0604020202020204" charset="-122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anose="020B0604020202020204" charset="-122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 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教授采用我们的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xx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方案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charset="-122"/>
              </a:rPr>
              <a:t>…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37731"/>
          </a:xfrm>
          <a:noFill/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成果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+mn-lt"/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xxx</a:t>
            </a:r>
            <a:br>
              <a:rPr lang="en-US" altLang="zh-CN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(Research accomplishment </a:t>
            </a:r>
            <a:r>
              <a:rPr lang="en-US" altLang="zh-CN" b="1" dirty="0" smtClean="0">
                <a:solidFill>
                  <a:srgbClr val="C00000"/>
                </a:solidFill>
                <a:latin typeface="+mn-lt"/>
              </a:rPr>
              <a:t>2: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xxx)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69E0-CBD1-4B1D-B6CC-09CC44B6D6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61.1"/>
</p:tagLst>
</file>

<file path=ppt/tags/tag2.xml><?xml version="1.0" encoding="utf-8"?>
<p:tagLst xmlns:p="http://schemas.openxmlformats.org/presentationml/2006/main">
  <p:tag name="TIMING" val="|4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wrap="none" rtlCol="0" anchor="ctr">
        <a:spAutoFit/>
      </a:bodyPr>
      <a:lstStyle>
        <a:defPPr algn="ctr">
          <a:defRPr sz="2400" b="1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spDef>
    <a:txDef>
      <a:spPr>
        <a:noFill/>
      </a:spPr>
      <a:bodyPr wrap="none" rtlCol="0">
        <a:spAutoFit/>
      </a:bodyPr>
      <a:lstStyle>
        <a:defPPr algn="ctr">
          <a:defRPr sz="2000" b="1" dirty="0" smtClean="0"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2121</Words>
  <Application>WPS 演示</Application>
  <PresentationFormat>全屏显示(4:3)</PresentationFormat>
  <Paragraphs>185</Paragraphs>
  <Slides>22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Wingdings</vt:lpstr>
      <vt:lpstr>黑体</vt:lpstr>
      <vt:lpstr>Times New Roman</vt:lpstr>
      <vt:lpstr>Arial</vt:lpstr>
      <vt:lpstr>Arial Unicode MS</vt:lpstr>
      <vt:lpstr>Calibri</vt:lpstr>
      <vt:lpstr>微软雅黑</vt:lpstr>
      <vt:lpstr>Wingdings 2</vt:lpstr>
      <vt:lpstr>Office 主题​​</vt:lpstr>
      <vt:lpstr>教研系列职位申请答辩</vt:lpstr>
      <vt:lpstr>报告提纲</vt:lpstr>
      <vt:lpstr>简历 (education &amp; work experience)</vt:lpstr>
      <vt:lpstr>科研项目 (research funding)</vt:lpstr>
      <vt:lpstr>PowerPoint 演示文稿</vt:lpstr>
      <vt:lpstr>PowerPoint 演示文稿</vt:lpstr>
      <vt:lpstr>成果1：xxx (Research accomplishment 1: xxx)</vt:lpstr>
      <vt:lpstr>成果1评价  (acknowledgement of research community)</vt:lpstr>
      <vt:lpstr>成果2：xxx (Research accomplishment 2: xxx)</vt:lpstr>
      <vt:lpstr>成果2评价  (acknowledgement of research community)</vt:lpstr>
      <vt:lpstr>成果3：xxx  (Research accomplishment 3: xxx)</vt:lpstr>
      <vt:lpstr>成果3评价  (acknowledgement of research community)</vt:lpstr>
      <vt:lpstr>论文发表和引用情况 (Publications and citations statistics)</vt:lpstr>
      <vt:lpstr>第一作者或通讯作者国际SCI论文 xxx 篇 (First or corresponding author papers)</vt:lpstr>
      <vt:lpstr>共同作者国际SCI论文 xxx 篇 (co-authored papers)</vt:lpstr>
      <vt:lpstr>奖励和荣誉 (honors and awards)</vt:lpstr>
      <vt:lpstr>国内外会议邀请报告 (invited conference talks)</vt:lpstr>
      <vt:lpstr>主要学术兼职 (research community service, e.g., editor)</vt:lpstr>
      <vt:lpstr>项目和论文评审 (Reviewers of proposals and journal papers)</vt:lpstr>
      <vt:lpstr>教学经历和成就 (Teaching experience and accomplishments)</vt:lpstr>
      <vt:lpstr>未来科研计划 (future research plan)</vt:lpstr>
      <vt:lpstr>未来教学计划 (future teaching plan)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</dc:creator>
  <cp:lastModifiedBy>刘融</cp:lastModifiedBy>
  <cp:revision>1060</cp:revision>
  <dcterms:created xsi:type="dcterms:W3CDTF">2013-04-18T02:15:00Z</dcterms:created>
  <dcterms:modified xsi:type="dcterms:W3CDTF">2026-03-09T02:30:39Z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EA4F9CC29A9D484394E60AE6F208D050_13</vt:lpwstr>
  </property>
  <property fmtid="{D5CDD505-2E9C-101B-9397-08002B2CF9AE}" pid="3" name="KSOProductBuildVer">
    <vt:lpwstr>2052-12.1.0.23542</vt:lpwstr>
  </property>
</Properties>
</file>